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9144000"/>
  <p:notesSz cx="6858000" cy="9144000"/>
  <p:embeddedFontLst>
    <p:embeddedFont>
      <p:font typeface="Nunito"/>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7.xml"/><Relationship Id="rId66" Type="http://schemas.openxmlformats.org/officeDocument/2006/relationships/font" Target="fonts/CenturyGothic-boldItalic.fntdata"/><Relationship Id="rId21" Type="http://schemas.openxmlformats.org/officeDocument/2006/relationships/slide" Target="slides/slide16.xml"/><Relationship Id="rId65"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69d87d06_0_2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b869d87d06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869d87d06_0_25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b869d87d06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69d87d06_0_2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b869d87d0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869d87d06_0_2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b869d87d06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869d87d06_0_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b869d87d0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92813a27c_0_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892813a27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61048e72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61048e7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869d87d06_0_1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b869d87d06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59bb68428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59bb684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869d87d06_0_27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b869d87d06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869d87d06_0_28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b869d87d06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69d87d06_0_29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b869d87d06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869d87d06_0_2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b869d87d06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869d87d06_0_3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869d87d0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869d87d06_0_30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b869d87d06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19c89d8cb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19c89d8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69d87d06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b869d87d06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1df555d8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1df555d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1f37b0eb3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1f37b0e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1f78fe98c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1f78fe9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328cfe65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328cfe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4cfd864b4_1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4cfd864b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4cfd864b4_1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4cfd864b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1df555d8f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1df555d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75be7c2f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75be7c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69d87d06_0_5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69d87d06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869d87d06_0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869d87d0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8b5ca7cb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8b5ca7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869d87d06_0_6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b869d87d0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869d87d06_0_3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869d87d0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869d87d06_0_4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869d87d0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869d87d06_0_4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869d87d0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869d87d06_0_4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869d87d0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b869d87d06_0_4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b869d87d0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869d87d06_0_4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869d87d0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869d87d06_0_4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869d87d0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869d87d06_0_4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869d87d06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869d87d06_0_4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869d87d0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69d87d06_0_4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69d87d0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869d87d06_0_20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b869d87d06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869d87d06_0_5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869d87d06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869d87d06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b869d87d06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d539f71d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dd539f71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b869d87d06_0_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b869d87d0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69d87d06_0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b869d87d0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869d87d06_0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b869d87d06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69d87d06_0_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b869d87d0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69d87d06_0_2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b869d87d06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3766000"/>
            <a:ext cx="7370400" cy="30921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3582600" y="2067600"/>
            <a:ext cx="5561400" cy="47904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5058905" y="-100"/>
            <a:ext cx="4085100" cy="27369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20327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
          <p:cNvGrpSpPr/>
          <p:nvPr/>
        </p:nvGrpSpPr>
        <p:grpSpPr>
          <a:xfrm>
            <a:off x="255200" y="790"/>
            <a:ext cx="2250363" cy="1392365"/>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905395" y="790"/>
            <a:ext cx="2250363" cy="1392365"/>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a:off x="7057468" y="6784"/>
            <a:ext cx="1851282" cy="1002839"/>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6553032" y="5623802"/>
            <a:ext cx="2389068" cy="123431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199149" y="5407536"/>
            <a:ext cx="2795413" cy="1444382"/>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858703" y="2430444"/>
            <a:ext cx="5361300" cy="193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
          <p:cNvSpPr txBox="1"/>
          <p:nvPr>
            <p:ph idx="1" type="subTitle"/>
          </p:nvPr>
        </p:nvSpPr>
        <p:spPr>
          <a:xfrm>
            <a:off x="1858700" y="4550878"/>
            <a:ext cx="5361300" cy="6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3778767"/>
            <a:ext cx="3574800" cy="3079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
          <p:cNvGrpSpPr/>
          <p:nvPr/>
        </p:nvGrpSpPr>
        <p:grpSpPr>
          <a:xfrm>
            <a:off x="5959222" y="5492768"/>
            <a:ext cx="2520951" cy="1365553"/>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1"/>
          <p:cNvGrpSpPr/>
          <p:nvPr/>
        </p:nvGrpSpPr>
        <p:grpSpPr>
          <a:xfrm>
            <a:off x="199149" y="3"/>
            <a:ext cx="2795413" cy="1444382"/>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1"/>
          <p:cNvSpPr txBox="1"/>
          <p:nvPr>
            <p:ph hasCustomPrompt="1" type="title"/>
          </p:nvPr>
        </p:nvSpPr>
        <p:spPr>
          <a:xfrm>
            <a:off x="1385850" y="1845133"/>
            <a:ext cx="6372300" cy="183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3818467"/>
            <a:ext cx="6372300" cy="8547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1" name="Google Shape;121;p11"/>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3"/>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txBox="1"/>
          <p:nvPr>
            <p:ph type="title"/>
          </p:nvPr>
        </p:nvSpPr>
        <p:spPr>
          <a:xfrm>
            <a:off x="819150" y="1127467"/>
            <a:ext cx="7505700" cy="127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3"/>
          <p:cNvSpPr txBox="1"/>
          <p:nvPr>
            <p:ph idx="1" type="body"/>
          </p:nvPr>
        </p:nvSpPr>
        <p:spPr>
          <a:xfrm>
            <a:off x="819150" y="2654300"/>
            <a:ext cx="7505700" cy="3264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 name="Google Shape;43;p3"/>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44" name="Shape 44"/>
        <p:cNvGrpSpPr/>
        <p:nvPr/>
      </p:nvGrpSpPr>
      <p:grpSpPr>
        <a:xfrm>
          <a:off x="0" y="0"/>
          <a:ext cx="0" cy="0"/>
          <a:chOff x="0" y="0"/>
          <a:chExt cx="0" cy="0"/>
        </a:xfrm>
      </p:grpSpPr>
      <p:sp>
        <p:nvSpPr>
          <p:cNvPr id="45" name="Google Shape;45;p4"/>
          <p:cNvSpPr/>
          <p:nvPr/>
        </p:nvSpPr>
        <p:spPr>
          <a:xfrm>
            <a:off x="31" y="3766000"/>
            <a:ext cx="7370400" cy="30921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flipH="1">
            <a:off x="3582600" y="2067600"/>
            <a:ext cx="5561400" cy="4790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idx="1" type="body"/>
          </p:nvPr>
        </p:nvSpPr>
        <p:spPr>
          <a:xfrm>
            <a:off x="328025" y="5551333"/>
            <a:ext cx="7415100" cy="8067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9" name="Google Shape;49;p4"/>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0" name="Shape 50"/>
        <p:cNvGrpSpPr/>
        <p:nvPr/>
      </p:nvGrpSpPr>
      <p:grpSpPr>
        <a:xfrm>
          <a:off x="0" y="0"/>
          <a:ext cx="0" cy="0"/>
          <a:chOff x="0" y="0"/>
          <a:chExt cx="0" cy="0"/>
        </a:xfrm>
      </p:grpSpPr>
      <p:sp>
        <p:nvSpPr>
          <p:cNvPr id="51" name="Google Shape;51;p5"/>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txBox="1"/>
          <p:nvPr>
            <p:ph type="title"/>
          </p:nvPr>
        </p:nvSpPr>
        <p:spPr>
          <a:xfrm>
            <a:off x="819150" y="1127467"/>
            <a:ext cx="7505700" cy="127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5"/>
          <p:cNvSpPr txBox="1"/>
          <p:nvPr>
            <p:ph idx="1" type="body"/>
          </p:nvPr>
        </p:nvSpPr>
        <p:spPr>
          <a:xfrm>
            <a:off x="819150" y="2654300"/>
            <a:ext cx="3686100" cy="3264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6" name="Google Shape;56;p5"/>
          <p:cNvSpPr txBox="1"/>
          <p:nvPr>
            <p:ph idx="2" type="body"/>
          </p:nvPr>
        </p:nvSpPr>
        <p:spPr>
          <a:xfrm>
            <a:off x="4638675" y="2654300"/>
            <a:ext cx="3686100" cy="3264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7" name="Google Shape;57;p5"/>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8" name="Shape 58"/>
        <p:cNvGrpSpPr/>
        <p:nvPr/>
      </p:nvGrpSpPr>
      <p:grpSpPr>
        <a:xfrm>
          <a:off x="0" y="0"/>
          <a:ext cx="0" cy="0"/>
          <a:chOff x="0" y="0"/>
          <a:chExt cx="0" cy="0"/>
        </a:xfrm>
      </p:grpSpPr>
      <p:sp>
        <p:nvSpPr>
          <p:cNvPr id="59" name="Google Shape;59;p6"/>
          <p:cNvSpPr/>
          <p:nvPr/>
        </p:nvSpPr>
        <p:spPr>
          <a:xfrm flipH="1">
            <a:off x="4757100" y="3079200"/>
            <a:ext cx="4386900" cy="37788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6"/>
          <p:cNvGrpSpPr/>
          <p:nvPr/>
        </p:nvGrpSpPr>
        <p:grpSpPr>
          <a:xfrm>
            <a:off x="5594190" y="5281486"/>
            <a:ext cx="2910144" cy="1576482"/>
            <a:chOff x="6917201" y="0"/>
            <a:chExt cx="2227777" cy="863400"/>
          </a:xfrm>
        </p:grpSpPr>
        <p:sp>
          <p:nvSpPr>
            <p:cNvPr id="61" name="Google Shape;61;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6"/>
          <p:cNvGrpSpPr/>
          <p:nvPr/>
        </p:nvGrpSpPr>
        <p:grpSpPr>
          <a:xfrm>
            <a:off x="199149" y="3"/>
            <a:ext cx="2795413" cy="1444382"/>
            <a:chOff x="6917201" y="0"/>
            <a:chExt cx="2227777" cy="863400"/>
          </a:xfrm>
        </p:grpSpPr>
        <p:sp>
          <p:nvSpPr>
            <p:cNvPr id="65" name="Google Shape;65;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6"/>
          <p:cNvSpPr txBox="1"/>
          <p:nvPr>
            <p:ph type="title"/>
          </p:nvPr>
        </p:nvSpPr>
        <p:spPr>
          <a:xfrm>
            <a:off x="1888684" y="2328133"/>
            <a:ext cx="5377500" cy="219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9" name="Google Shape;69;p6"/>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70" name="Shape 70"/>
        <p:cNvGrpSpPr/>
        <p:nvPr/>
      </p:nvGrpSpPr>
      <p:grpSpPr>
        <a:xfrm>
          <a:off x="0" y="0"/>
          <a:ext cx="0" cy="0"/>
          <a:chOff x="0" y="0"/>
          <a:chExt cx="0" cy="0"/>
        </a:xfrm>
      </p:grpSpPr>
      <p:sp>
        <p:nvSpPr>
          <p:cNvPr id="71" name="Google Shape;71;p7"/>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txBox="1"/>
          <p:nvPr>
            <p:ph type="title"/>
          </p:nvPr>
        </p:nvSpPr>
        <p:spPr>
          <a:xfrm>
            <a:off x="819150" y="1127467"/>
            <a:ext cx="7505700" cy="127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7"/>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6" name="Shape 76"/>
        <p:cNvGrpSpPr/>
        <p:nvPr/>
      </p:nvGrpSpPr>
      <p:grpSpPr>
        <a:xfrm>
          <a:off x="0" y="0"/>
          <a:ext cx="0" cy="0"/>
          <a:chOff x="0" y="0"/>
          <a:chExt cx="0" cy="0"/>
        </a:xfrm>
      </p:grpSpPr>
      <p:sp>
        <p:nvSpPr>
          <p:cNvPr id="77" name="Google Shape;77;p8"/>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a:off x="31" y="3766000"/>
            <a:ext cx="7370400" cy="3092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txBox="1"/>
          <p:nvPr>
            <p:ph type="title"/>
          </p:nvPr>
        </p:nvSpPr>
        <p:spPr>
          <a:xfrm>
            <a:off x="819150" y="1127467"/>
            <a:ext cx="3709200" cy="184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8"/>
          <p:cNvSpPr txBox="1"/>
          <p:nvPr>
            <p:ph idx="1" type="body"/>
          </p:nvPr>
        </p:nvSpPr>
        <p:spPr>
          <a:xfrm>
            <a:off x="830700" y="3092067"/>
            <a:ext cx="3709200" cy="28263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2" name="Google Shape;82;p8"/>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3" name="Shape 83"/>
        <p:cNvGrpSpPr/>
        <p:nvPr/>
      </p:nvGrpSpPr>
      <p:grpSpPr>
        <a:xfrm>
          <a:off x="0" y="0"/>
          <a:ext cx="0" cy="0"/>
          <a:chOff x="0" y="0"/>
          <a:chExt cx="0" cy="0"/>
        </a:xfrm>
      </p:grpSpPr>
      <p:sp>
        <p:nvSpPr>
          <p:cNvPr id="84" name="Google Shape;84;p9"/>
          <p:cNvSpPr/>
          <p:nvPr/>
        </p:nvSpPr>
        <p:spPr>
          <a:xfrm>
            <a:off x="0" y="3764192"/>
            <a:ext cx="7369200" cy="30891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flipH="1">
            <a:off x="3583210" y="2072150"/>
            <a:ext cx="5560500" cy="4785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9"/>
          <p:cNvGrpSpPr/>
          <p:nvPr/>
        </p:nvGrpSpPr>
        <p:grpSpPr>
          <a:xfrm>
            <a:off x="255991" y="-11"/>
            <a:ext cx="2251347" cy="1391229"/>
            <a:chOff x="3961956" y="4383950"/>
            <a:chExt cx="1160548" cy="548700"/>
          </a:xfrm>
        </p:grpSpPr>
        <p:sp>
          <p:nvSpPr>
            <p:cNvPr id="87" name="Google Shape;87;p9"/>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9"/>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9"/>
          <p:cNvGrpSpPr/>
          <p:nvPr/>
        </p:nvGrpSpPr>
        <p:grpSpPr>
          <a:xfrm>
            <a:off x="34934" y="6029501"/>
            <a:ext cx="1593306" cy="822734"/>
            <a:chOff x="6917201" y="0"/>
            <a:chExt cx="2227777" cy="863400"/>
          </a:xfrm>
        </p:grpSpPr>
        <p:sp>
          <p:nvSpPr>
            <p:cNvPr id="92" name="Google Shape;92;p9"/>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9"/>
          <p:cNvGrpSpPr/>
          <p:nvPr/>
        </p:nvGrpSpPr>
        <p:grpSpPr>
          <a:xfrm>
            <a:off x="5886353" y="1657"/>
            <a:ext cx="3257454" cy="1681990"/>
            <a:chOff x="6917201" y="0"/>
            <a:chExt cx="2227777" cy="863400"/>
          </a:xfrm>
        </p:grpSpPr>
        <p:sp>
          <p:nvSpPr>
            <p:cNvPr id="96" name="Google Shape;96;p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9"/>
          <p:cNvSpPr txBox="1"/>
          <p:nvPr>
            <p:ph type="title"/>
          </p:nvPr>
        </p:nvSpPr>
        <p:spPr>
          <a:xfrm>
            <a:off x="1393929" y="1734861"/>
            <a:ext cx="6366900" cy="338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00" name="Google Shape;100;p9"/>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01" name="Shape 101"/>
        <p:cNvGrpSpPr/>
        <p:nvPr/>
      </p:nvGrpSpPr>
      <p:grpSpPr>
        <a:xfrm>
          <a:off x="0" y="0"/>
          <a:ext cx="0" cy="0"/>
          <a:chOff x="0" y="0"/>
          <a:chExt cx="0" cy="0"/>
        </a:xfrm>
      </p:grpSpPr>
      <p:sp>
        <p:nvSpPr>
          <p:cNvPr id="102" name="Google Shape;102;p10"/>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0"/>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0"/>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txBox="1"/>
          <p:nvPr>
            <p:ph type="title"/>
          </p:nvPr>
        </p:nvSpPr>
        <p:spPr>
          <a:xfrm>
            <a:off x="819150" y="1127467"/>
            <a:ext cx="6424200" cy="93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6" name="Google Shape;106;p10"/>
          <p:cNvSpPr txBox="1"/>
          <p:nvPr>
            <p:ph idx="1" type="subTitle"/>
          </p:nvPr>
        </p:nvSpPr>
        <p:spPr>
          <a:xfrm>
            <a:off x="819150" y="2067600"/>
            <a:ext cx="5859900" cy="52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7" name="Google Shape;107;p10"/>
          <p:cNvSpPr txBox="1"/>
          <p:nvPr>
            <p:ph idx="2" type="body"/>
          </p:nvPr>
        </p:nvSpPr>
        <p:spPr>
          <a:xfrm>
            <a:off x="819150" y="3289400"/>
            <a:ext cx="5859900" cy="2793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8" name="Google Shape;108;p10"/>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536633"/>
            <a:ext cx="8520600" cy="45216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www.youtube.com/watch?v=ei5aF6Bw56E" TargetMode="External"/><Relationship Id="rId4" Type="http://schemas.openxmlformats.org/officeDocument/2006/relationships/image" Target="../media/image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hyperlink" Target="http://drive.google.com/file/d/1Wq7vKpsqZaQDfHF4DE2nuxtF1vvCozNM/view" TargetMode="External"/><Relationship Id="rId5"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www.youtube.com/watch?v=ei5aF6Bw56E" TargetMode="External"/><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70150" y="1744650"/>
            <a:ext cx="8274600" cy="1930800"/>
          </a:xfrm>
          <a:prstGeom prst="rect">
            <a:avLst/>
          </a:prstGeom>
          <a:noFill/>
          <a:ln>
            <a:noFill/>
          </a:ln>
        </p:spPr>
        <p:txBody>
          <a:bodyPr anchorCtr="0" anchor="ctr" bIns="91425" lIns="91425" spcFirstLastPara="1" rIns="91425" wrap="square" tIns="91425">
            <a:noAutofit/>
          </a:bodyPr>
          <a:lstStyle/>
          <a:p>
            <a:pPr indent="0" lvl="0" marL="469900" rtl="0" algn="just">
              <a:lnSpc>
                <a:spcPct val="90908"/>
              </a:lnSpc>
              <a:spcBef>
                <a:spcPts val="300"/>
              </a:spcBef>
              <a:spcAft>
                <a:spcPts val="0"/>
              </a:spcAft>
              <a:buNone/>
            </a:pPr>
            <a:r>
              <a:rPr i="1" lang="en" sz="3100">
                <a:solidFill>
                  <a:srgbClr val="000000"/>
                </a:solidFill>
                <a:latin typeface="Times New Roman"/>
                <a:ea typeface="Times New Roman"/>
                <a:cs typeface="Times New Roman"/>
                <a:sym typeface="Times New Roman"/>
              </a:rPr>
              <a:t>Past and present dynamics of the circumbinary moons in the Pluto-Charon system</a:t>
            </a:r>
            <a:endParaRPr sz="5700"/>
          </a:p>
        </p:txBody>
      </p:sp>
      <p:pic>
        <p:nvPicPr>
          <p:cNvPr descr="La imagen “http://www.dca.iag.usp.br/www/estacao/images/IAG_logo.gif” no puede mostrarse, porque contiene errores." id="129" name="Google Shape;129;p13"/>
          <p:cNvPicPr preferRelativeResize="0"/>
          <p:nvPr/>
        </p:nvPicPr>
        <p:blipFill rotWithShape="1">
          <a:blip r:embed="rId3">
            <a:alphaModFix/>
          </a:blip>
          <a:srcRect b="0" l="0" r="0" t="0"/>
          <a:stretch/>
        </p:blipFill>
        <p:spPr>
          <a:xfrm>
            <a:off x="7799388" y="5572125"/>
            <a:ext cx="1268412" cy="1262063"/>
          </a:xfrm>
          <a:prstGeom prst="rect">
            <a:avLst/>
          </a:prstGeom>
          <a:noFill/>
          <a:ln>
            <a:noFill/>
          </a:ln>
        </p:spPr>
      </p:pic>
      <p:sp>
        <p:nvSpPr>
          <p:cNvPr id="130" name="Google Shape;130;p13"/>
          <p:cNvSpPr/>
          <p:nvPr/>
        </p:nvSpPr>
        <p:spPr>
          <a:xfrm>
            <a:off x="923925" y="5929313"/>
            <a:ext cx="68580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baseline="30000" i="0" lang="en" sz="1200" u="none" cap="none" strike="noStrike">
                <a:solidFill>
                  <a:srgbClr val="000000"/>
                </a:solidFill>
                <a:latin typeface="Arial"/>
                <a:ea typeface="Arial"/>
                <a:cs typeface="Arial"/>
                <a:sym typeface="Arial"/>
              </a:rPr>
              <a:t>(1) </a:t>
            </a:r>
            <a:r>
              <a:rPr b="0" i="0" lang="en" sz="1200" u="none" cap="none" strike="noStrike">
                <a:solidFill>
                  <a:srgbClr val="000000"/>
                </a:solidFill>
                <a:latin typeface="Arial"/>
                <a:ea typeface="Arial"/>
                <a:cs typeface="Arial"/>
                <a:sym typeface="Arial"/>
              </a:rPr>
              <a:t>IATE- Observatorio Astronómico, Universidad Nacional de Córdoba, Argentina</a:t>
            </a:r>
            <a:endParaRPr b="0" i="0" sz="12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aseline="30000" lang="en" sz="1200"/>
              <a:t>(2) </a:t>
            </a:r>
            <a:r>
              <a:rPr lang="en" sz="1200"/>
              <a:t>Observatório do Valongo, Universidade Federal do Rio de Janeiro</a:t>
            </a:r>
            <a:br>
              <a:rPr lang="en" sz="1200"/>
            </a:br>
            <a:r>
              <a:rPr b="0" baseline="30000" i="0" lang="en" sz="1200" u="none" cap="none" strike="noStrike">
                <a:solidFill>
                  <a:srgbClr val="000000"/>
                </a:solidFill>
                <a:latin typeface="Arial"/>
                <a:ea typeface="Arial"/>
                <a:cs typeface="Arial"/>
                <a:sym typeface="Arial"/>
              </a:rPr>
              <a:t>(</a:t>
            </a:r>
            <a:r>
              <a:rPr baseline="30000" lang="en" sz="1200"/>
              <a:t>3</a:t>
            </a:r>
            <a:r>
              <a:rPr b="0" baseline="30000" i="0" lang="en" sz="12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Instituto de Astronomia, Geofísica e Ciências Atmosféricas, Universidade de Sao Paulo, Brasil</a:t>
            </a:r>
            <a:endParaRPr/>
          </a:p>
        </p:txBody>
      </p:sp>
      <p:sp>
        <p:nvSpPr>
          <p:cNvPr id="131" name="Google Shape;131;p13"/>
          <p:cNvSpPr/>
          <p:nvPr/>
        </p:nvSpPr>
        <p:spPr>
          <a:xfrm>
            <a:off x="1209652" y="5500702"/>
            <a:ext cx="6429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Adrián Rodríguez</a:t>
            </a:r>
            <a:r>
              <a:rPr b="0" baseline="30000" i="0" lang="en" sz="1400" u="none" cap="none" strike="noStrike">
                <a:solidFill>
                  <a:srgbClr val="000000"/>
                </a:solidFill>
                <a:latin typeface="Arial"/>
                <a:ea typeface="Arial"/>
                <a:cs typeface="Arial"/>
                <a:sym typeface="Arial"/>
              </a:rPr>
              <a:t> (</a:t>
            </a:r>
            <a:r>
              <a:rPr baseline="30000" lang="en"/>
              <a:t>2</a:t>
            </a:r>
            <a:r>
              <a:rPr b="0" baseline="30000" i="0" lang="en" sz="1400" u="none" cap="none" strike="noStrike">
                <a:solidFill>
                  <a:srgbClr val="000000"/>
                </a:solidFill>
                <a:latin typeface="Arial"/>
                <a:ea typeface="Arial"/>
                <a:cs typeface="Arial"/>
                <a:sym typeface="Arial"/>
              </a:rPr>
              <a:t>)</a:t>
            </a:r>
            <a:r>
              <a:rPr b="0" i="0" lang="en" sz="1400" u="none" cap="none" strike="noStrike">
                <a:solidFill>
                  <a:srgbClr val="000000"/>
                </a:solidFill>
                <a:latin typeface="Arial"/>
                <a:ea typeface="Arial"/>
                <a:cs typeface="Arial"/>
                <a:sym typeface="Arial"/>
              </a:rPr>
              <a:t>, Tatiana Michtchenko</a:t>
            </a:r>
            <a:r>
              <a:rPr b="0" baseline="30000" i="0" lang="en" sz="1400" u="none" cap="none" strike="noStrike">
                <a:solidFill>
                  <a:srgbClr val="000000"/>
                </a:solidFill>
                <a:latin typeface="Arial"/>
                <a:ea typeface="Arial"/>
                <a:cs typeface="Arial"/>
                <a:sym typeface="Arial"/>
              </a:rPr>
              <a:t> (</a:t>
            </a:r>
            <a:r>
              <a:rPr baseline="30000" lang="en"/>
              <a:t>3</a:t>
            </a:r>
            <a:r>
              <a:rPr b="0" baseline="30000" i="0" lang="en" sz="1400" u="none" cap="none" strike="noStrike">
                <a:solidFill>
                  <a:srgbClr val="000000"/>
                </a:solidFill>
                <a:latin typeface="Arial"/>
                <a:ea typeface="Arial"/>
                <a:cs typeface="Arial"/>
                <a:sym typeface="Arial"/>
              </a:rPr>
              <a:t>)</a:t>
            </a:r>
            <a:r>
              <a:rPr b="0" i="0" lang="en" sz="1400" u="none" cap="none" strike="noStrike">
                <a:solidFill>
                  <a:srgbClr val="000000"/>
                </a:solidFill>
                <a:latin typeface="Arial"/>
                <a:ea typeface="Arial"/>
                <a:cs typeface="Arial"/>
                <a:sym typeface="Arial"/>
              </a:rPr>
              <a:t>, Amaury de Almeida</a:t>
            </a:r>
            <a:r>
              <a:rPr b="0" baseline="30000" i="0" lang="en" sz="1400" u="none" cap="none" strike="noStrike">
                <a:solidFill>
                  <a:srgbClr val="000000"/>
                </a:solidFill>
                <a:latin typeface="Arial"/>
                <a:ea typeface="Arial"/>
                <a:cs typeface="Arial"/>
                <a:sym typeface="Arial"/>
              </a:rPr>
              <a:t>(</a:t>
            </a:r>
            <a:r>
              <a:rPr baseline="30000" lang="en"/>
              <a:t>3</a:t>
            </a:r>
            <a:r>
              <a:rPr b="0" baseline="3000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Docs\CBDO2010\logo_conicet.jpg" id="132" name="Google Shape;132;p13"/>
          <p:cNvPicPr preferRelativeResize="0"/>
          <p:nvPr/>
        </p:nvPicPr>
        <p:blipFill rotWithShape="1">
          <a:blip r:embed="rId4">
            <a:alphaModFix/>
          </a:blip>
          <a:srcRect b="0" l="0" r="0" t="0"/>
          <a:stretch/>
        </p:blipFill>
        <p:spPr>
          <a:xfrm>
            <a:off x="290482" y="6324665"/>
            <a:ext cx="785818" cy="533335"/>
          </a:xfrm>
          <a:prstGeom prst="rect">
            <a:avLst/>
          </a:prstGeom>
          <a:noFill/>
          <a:ln>
            <a:noFill/>
          </a:ln>
        </p:spPr>
      </p:pic>
      <p:sp>
        <p:nvSpPr>
          <p:cNvPr id="133" name="Google Shape;133;p13"/>
          <p:cNvSpPr txBox="1"/>
          <p:nvPr/>
        </p:nvSpPr>
        <p:spPr>
          <a:xfrm>
            <a:off x="3472725" y="3622150"/>
            <a:ext cx="223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Cristian Giuppone</a:t>
            </a:r>
            <a:r>
              <a:rPr baseline="30000" lang="en" sz="1700"/>
              <a:t> (2)</a:t>
            </a:r>
            <a:endParaRPr sz="1700"/>
          </a:p>
        </p:txBody>
      </p:sp>
      <p:pic>
        <p:nvPicPr>
          <p:cNvPr id="134" name="Google Shape;134;p13"/>
          <p:cNvPicPr preferRelativeResize="0"/>
          <p:nvPr/>
        </p:nvPicPr>
        <p:blipFill rotWithShape="1">
          <a:blip r:embed="rId5">
            <a:alphaModFix/>
          </a:blip>
          <a:srcRect b="0" l="57908" r="0" t="0"/>
          <a:stretch/>
        </p:blipFill>
        <p:spPr>
          <a:xfrm>
            <a:off x="152400" y="5808488"/>
            <a:ext cx="948545" cy="53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210" name="Google Shape;210;p22"/>
          <p:cNvSpPr txBox="1"/>
          <p:nvPr/>
        </p:nvSpPr>
        <p:spPr>
          <a:xfrm>
            <a:off x="206400" y="816075"/>
            <a:ext cx="43122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 Gian impact</a:t>
            </a:r>
            <a:endParaRPr/>
          </a:p>
          <a:p>
            <a:pPr indent="0" lvl="0" marL="0" marR="0" rtl="0" algn="l">
              <a:lnSpc>
                <a:spcPct val="100000"/>
              </a:lnSpc>
              <a:spcBef>
                <a:spcPts val="0"/>
              </a:spcBef>
              <a:spcAft>
                <a:spcPts val="0"/>
              </a:spcAft>
              <a:buClr>
                <a:srgbClr val="000000"/>
              </a:buClr>
              <a:buSzPts val="1400"/>
              <a:buFont typeface="Arial"/>
              <a:buNone/>
            </a:pPr>
            <a:r>
              <a:rPr lang="en"/>
              <a:t>SPH integrations Canup 2005, 2011.</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rPr lang="en"/>
              <a:t>A narrow range of collisions can produce a moon with q ≥ 0.1.</a:t>
            </a:r>
            <a:endParaRPr/>
          </a:p>
          <a:p>
            <a:pPr indent="457200" lvl="0" marL="0" marR="0" rtl="0" algn="l">
              <a:lnSpc>
                <a:spcPct val="100000"/>
              </a:lnSpc>
              <a:spcBef>
                <a:spcPts val="0"/>
              </a:spcBef>
              <a:spcAft>
                <a:spcPts val="0"/>
              </a:spcAft>
              <a:buNone/>
            </a:pPr>
            <a:r>
              <a:rPr lang="en"/>
              <a:t>Requires a </a:t>
            </a:r>
            <a:r>
              <a:rPr lang="en">
                <a:solidFill>
                  <a:srgbClr val="FF0000"/>
                </a:solidFill>
              </a:rPr>
              <a:t>very large, oblique impact</a:t>
            </a:r>
            <a:r>
              <a:rPr lang="en"/>
              <a:t> (often in combination with some pre-impact rotation) in order to maximize the total angular momentum, together </a:t>
            </a:r>
            <a:r>
              <a:rPr lang="en">
                <a:solidFill>
                  <a:srgbClr val="FF0000"/>
                </a:solidFill>
              </a:rPr>
              <a:t>with a low impact velocity </a:t>
            </a:r>
            <a:r>
              <a:rPr lang="en"/>
              <a:t>to minimize the escaping mass and maximize the retained angular momentum. </a:t>
            </a:r>
            <a:endParaRPr/>
          </a:p>
          <a:p>
            <a:pPr indent="457200" lvl="0" marL="0" marR="0" rtl="0" algn="l">
              <a:lnSpc>
                <a:spcPct val="100000"/>
              </a:lnSpc>
              <a:spcBef>
                <a:spcPts val="0"/>
              </a:spcBef>
              <a:spcAft>
                <a:spcPts val="0"/>
              </a:spcAft>
              <a:buNone/>
            </a:pPr>
            <a:r>
              <a:rPr lang="en"/>
              <a:t>Higher-impact velocity collisions that result in substantial mass loss can form large satellites, but no cases that yield q ≥ 0.1 have been found</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211" name="Google Shape;211;p22"/>
          <p:cNvPicPr preferRelativeResize="0"/>
          <p:nvPr/>
        </p:nvPicPr>
        <p:blipFill>
          <a:blip r:embed="rId3">
            <a:alphaModFix/>
          </a:blip>
          <a:stretch>
            <a:fillRect/>
          </a:stretch>
        </p:blipFill>
        <p:spPr>
          <a:xfrm>
            <a:off x="4331542" y="816075"/>
            <a:ext cx="4574459" cy="573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217" name="Google Shape;217;p23"/>
          <p:cNvSpPr txBox="1"/>
          <p:nvPr/>
        </p:nvSpPr>
        <p:spPr>
          <a:xfrm>
            <a:off x="206400" y="816075"/>
            <a:ext cx="43122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 Gian impact</a:t>
            </a:r>
            <a:endParaRPr/>
          </a:p>
          <a:p>
            <a:pPr indent="0" lvl="0" marL="0" marR="0" rtl="0" algn="l">
              <a:lnSpc>
                <a:spcPct val="100000"/>
              </a:lnSpc>
              <a:spcBef>
                <a:spcPts val="0"/>
              </a:spcBef>
              <a:spcAft>
                <a:spcPts val="0"/>
              </a:spcAft>
              <a:buClr>
                <a:srgbClr val="000000"/>
              </a:buClr>
              <a:buSzPts val="1400"/>
              <a:buFont typeface="Arial"/>
              <a:buNone/>
            </a:pPr>
            <a:r>
              <a:rPr lang="en"/>
              <a:t>SPH integrations Canup 2005, 2011.</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rPr lang="en"/>
              <a:t>A narrow range of collisions can produce a moon with q ≥ 0.1.</a:t>
            </a:r>
            <a:endParaRPr/>
          </a:p>
          <a:p>
            <a:pPr indent="457200" lvl="0" marL="0" marR="0" rtl="0" algn="l">
              <a:lnSpc>
                <a:spcPct val="100000"/>
              </a:lnSpc>
              <a:spcBef>
                <a:spcPts val="0"/>
              </a:spcBef>
              <a:spcAft>
                <a:spcPts val="0"/>
              </a:spcAft>
              <a:buNone/>
            </a:pPr>
            <a:r>
              <a:rPr lang="en"/>
              <a:t>Requires a </a:t>
            </a:r>
            <a:r>
              <a:rPr lang="en">
                <a:solidFill>
                  <a:srgbClr val="FF0000"/>
                </a:solidFill>
              </a:rPr>
              <a:t>very large, oblique impact</a:t>
            </a:r>
            <a:r>
              <a:rPr lang="en"/>
              <a:t> (often in combination with some pre-impact rotation) in order to maximize the total angular momentum, together </a:t>
            </a:r>
            <a:r>
              <a:rPr lang="en">
                <a:solidFill>
                  <a:srgbClr val="FF0000"/>
                </a:solidFill>
              </a:rPr>
              <a:t>with a low impact velocity </a:t>
            </a:r>
            <a:r>
              <a:rPr lang="en"/>
              <a:t>to minimize the escaping mass and maximize the retained angular momentum. </a:t>
            </a:r>
            <a:endParaRPr/>
          </a:p>
          <a:p>
            <a:pPr indent="457200" lvl="0" marL="0" marR="0" rtl="0" algn="l">
              <a:lnSpc>
                <a:spcPct val="100000"/>
              </a:lnSpc>
              <a:spcBef>
                <a:spcPts val="0"/>
              </a:spcBef>
              <a:spcAft>
                <a:spcPts val="0"/>
              </a:spcAft>
              <a:buNone/>
            </a:pPr>
            <a:r>
              <a:rPr lang="en"/>
              <a:t>Higher-impact velocity collisions that result in substantial mass loss can form large satellites, but no cases that yield q ≥ 0.1 have been found</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218" name="Google Shape;218;p23"/>
          <p:cNvPicPr preferRelativeResize="0"/>
          <p:nvPr/>
        </p:nvPicPr>
        <p:blipFill>
          <a:blip r:embed="rId3">
            <a:alphaModFix/>
          </a:blip>
          <a:stretch>
            <a:fillRect/>
          </a:stretch>
        </p:blipFill>
        <p:spPr>
          <a:xfrm>
            <a:off x="4331542" y="816075"/>
            <a:ext cx="4574459" cy="573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224" name="Google Shape;224;p24"/>
          <p:cNvSpPr txBox="1"/>
          <p:nvPr/>
        </p:nvSpPr>
        <p:spPr>
          <a:xfrm>
            <a:off x="206400" y="816075"/>
            <a:ext cx="43122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 Gian impact</a:t>
            </a:r>
            <a:endParaRPr/>
          </a:p>
          <a:p>
            <a:pPr indent="0" lvl="0" marL="0" marR="0" rtl="0" algn="l">
              <a:lnSpc>
                <a:spcPct val="100000"/>
              </a:lnSpc>
              <a:spcBef>
                <a:spcPts val="0"/>
              </a:spcBef>
              <a:spcAft>
                <a:spcPts val="0"/>
              </a:spcAft>
              <a:buClr>
                <a:srgbClr val="000000"/>
              </a:buClr>
              <a:buSzPts val="1400"/>
              <a:buFont typeface="Arial"/>
              <a:buNone/>
            </a:pPr>
            <a:r>
              <a:rPr lang="en"/>
              <a:t>SPH integrations Canup 2005, 2011.</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rPr lang="en"/>
              <a:t>A n</a:t>
            </a:r>
            <a:r>
              <a:rPr lang="en"/>
              <a:t>arrow range of collisions can produce a moon with q ≥ 0.1.</a:t>
            </a:r>
            <a:endParaRPr/>
          </a:p>
          <a:p>
            <a:pPr indent="457200" lvl="0" marL="0" marR="0" rtl="0" algn="l">
              <a:lnSpc>
                <a:spcPct val="100000"/>
              </a:lnSpc>
              <a:spcBef>
                <a:spcPts val="0"/>
              </a:spcBef>
              <a:spcAft>
                <a:spcPts val="0"/>
              </a:spcAft>
              <a:buNone/>
            </a:pPr>
            <a:r>
              <a:rPr lang="en"/>
              <a:t>Requires a </a:t>
            </a:r>
            <a:r>
              <a:rPr lang="en">
                <a:solidFill>
                  <a:srgbClr val="FF0000"/>
                </a:solidFill>
              </a:rPr>
              <a:t>very large, oblique impact</a:t>
            </a:r>
            <a:r>
              <a:rPr lang="en"/>
              <a:t> (often in combination with some pre-impact rotation) in order to maximize the total angular momentum, together </a:t>
            </a:r>
            <a:r>
              <a:rPr lang="en">
                <a:solidFill>
                  <a:srgbClr val="FF0000"/>
                </a:solidFill>
              </a:rPr>
              <a:t>with a low impact velocity </a:t>
            </a:r>
            <a:r>
              <a:rPr lang="en"/>
              <a:t>to minimize the escaping mass and maximize the retained angular momentum. </a:t>
            </a:r>
            <a:endParaRPr/>
          </a:p>
          <a:p>
            <a:pPr indent="457200" lvl="0" marL="0" marR="0" rtl="0" algn="l">
              <a:lnSpc>
                <a:spcPct val="100000"/>
              </a:lnSpc>
              <a:spcBef>
                <a:spcPts val="0"/>
              </a:spcBef>
              <a:spcAft>
                <a:spcPts val="0"/>
              </a:spcAft>
              <a:buNone/>
            </a:pPr>
            <a:r>
              <a:rPr lang="en"/>
              <a:t>Higher-impact velocity collisions that result in substantial mass loss can form large satellites, but no cases that yield q ≥ 0.1 have been found</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225" name="Google Shape;225;p24"/>
          <p:cNvPicPr preferRelativeResize="0"/>
          <p:nvPr/>
        </p:nvPicPr>
        <p:blipFill>
          <a:blip r:embed="rId3">
            <a:alphaModFix/>
          </a:blip>
          <a:stretch>
            <a:fillRect/>
          </a:stretch>
        </p:blipFill>
        <p:spPr>
          <a:xfrm>
            <a:off x="4331542" y="816075"/>
            <a:ext cx="4574459" cy="5737125"/>
          </a:xfrm>
          <a:prstGeom prst="rect">
            <a:avLst/>
          </a:prstGeom>
          <a:noFill/>
          <a:ln>
            <a:noFill/>
          </a:ln>
        </p:spPr>
      </p:pic>
      <p:pic>
        <p:nvPicPr>
          <p:cNvPr id="226" name="Google Shape;226;p24"/>
          <p:cNvPicPr preferRelativeResize="0"/>
          <p:nvPr/>
        </p:nvPicPr>
        <p:blipFill>
          <a:blip r:embed="rId4">
            <a:alphaModFix/>
          </a:blip>
          <a:stretch>
            <a:fillRect/>
          </a:stretch>
        </p:blipFill>
        <p:spPr>
          <a:xfrm>
            <a:off x="1072075" y="1638719"/>
            <a:ext cx="6235851" cy="4574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p:nvPr/>
        </p:nvSpPr>
        <p:spPr>
          <a:xfrm>
            <a:off x="180100" y="2223700"/>
            <a:ext cx="6610800" cy="61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214282" y="1200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Formation theories		Pluto</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 + Moons</a:t>
            </a:r>
            <a:endParaRPr b="1" sz="2000">
              <a:latin typeface="Century Gothic"/>
              <a:ea typeface="Century Gothic"/>
              <a:cs typeface="Century Gothic"/>
              <a:sym typeface="Century Gothic"/>
            </a:endParaRPr>
          </a:p>
        </p:txBody>
      </p:sp>
      <p:sp>
        <p:nvSpPr>
          <p:cNvPr id="233" name="Google Shape;233;p25"/>
          <p:cNvSpPr/>
          <p:nvPr/>
        </p:nvSpPr>
        <p:spPr>
          <a:xfrm>
            <a:off x="214282" y="2285990"/>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Dynamics of circumbinary moons</a:t>
            </a:r>
            <a:r>
              <a:rPr b="1" lang="en" sz="2000" u="none">
                <a:solidFill>
                  <a:srgbClr val="000000"/>
                </a:solidFill>
                <a:latin typeface="Century Gothic"/>
                <a:ea typeface="Century Gothic"/>
                <a:cs typeface="Century Gothic"/>
                <a:sym typeface="Century Gothic"/>
              </a:rPr>
              <a:t> </a:t>
            </a:r>
            <a:r>
              <a:rPr b="1" lang="en" sz="2000">
                <a:solidFill>
                  <a:srgbClr val="E40000"/>
                </a:solidFill>
                <a:latin typeface="Century Gothic"/>
                <a:ea typeface="Century Gothic"/>
                <a:cs typeface="Century Gothic"/>
                <a:sym typeface="Century Gothic"/>
              </a:rPr>
              <a:t>around PC</a:t>
            </a:r>
            <a:endParaRPr sz="1800" u="sng">
              <a:solidFill>
                <a:srgbClr val="000000"/>
              </a:solidFill>
              <a:latin typeface="Arial"/>
              <a:ea typeface="Arial"/>
              <a:cs typeface="Arial"/>
              <a:sym typeface="Arial"/>
            </a:endParaRPr>
          </a:p>
        </p:txBody>
      </p:sp>
      <p:sp>
        <p:nvSpPr>
          <p:cNvPr id="234" name="Google Shape;234;p25"/>
          <p:cNvSpPr/>
          <p:nvPr/>
        </p:nvSpPr>
        <p:spPr>
          <a:xfrm>
            <a:off x="214282" y="3371843"/>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a:t>
            </a:r>
            <a:endParaRPr sz="1800" u="sng">
              <a:solidFill>
                <a:srgbClr val="000000"/>
              </a:solidFill>
              <a:latin typeface="Arial"/>
              <a:ea typeface="Arial"/>
              <a:cs typeface="Arial"/>
              <a:sym typeface="Arial"/>
            </a:endParaRPr>
          </a:p>
        </p:txBody>
      </p:sp>
      <p:sp>
        <p:nvSpPr>
          <p:cNvPr id="235" name="Google Shape;235;p25"/>
          <p:cNvSpPr/>
          <p:nvPr/>
        </p:nvSpPr>
        <p:spPr>
          <a:xfrm>
            <a:off x="214275" y="5543551"/>
            <a:ext cx="8858400" cy="73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000">
                <a:solidFill>
                  <a:srgbClr val="FF0000"/>
                </a:solidFill>
                <a:latin typeface="Century Gothic"/>
                <a:ea typeface="Century Gothic"/>
                <a:cs typeface="Century Gothic"/>
                <a:sym typeface="Century Gothic"/>
              </a:rPr>
              <a:t>Dynamics and survival scenario for surrounding particles</a:t>
            </a:r>
            <a:endParaRPr sz="1800" u="sng">
              <a:solidFill>
                <a:srgbClr val="000000"/>
              </a:solidFill>
              <a:latin typeface="Arial"/>
              <a:ea typeface="Arial"/>
              <a:cs typeface="Arial"/>
              <a:sym typeface="Arial"/>
            </a:endParaRPr>
          </a:p>
        </p:txBody>
      </p:sp>
      <p:sp>
        <p:nvSpPr>
          <p:cNvPr id="236" name="Google Shape;236;p25"/>
          <p:cNvSpPr/>
          <p:nvPr/>
        </p:nvSpPr>
        <p:spPr>
          <a:xfrm>
            <a:off x="214282" y="438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Outline</a:t>
            </a:r>
            <a:endParaRPr sz="1800" u="sng">
              <a:solidFill>
                <a:srgbClr val="000000"/>
              </a:solidFill>
              <a:latin typeface="Arial"/>
              <a:ea typeface="Arial"/>
              <a:cs typeface="Arial"/>
              <a:sym typeface="Arial"/>
            </a:endParaRPr>
          </a:p>
        </p:txBody>
      </p:sp>
      <p:sp>
        <p:nvSpPr>
          <p:cNvPr id="237" name="Google Shape;237;p25"/>
          <p:cNvSpPr/>
          <p:nvPr/>
        </p:nvSpPr>
        <p:spPr>
          <a:xfrm>
            <a:off x="214282" y="4457697"/>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 and surrounding particles</a:t>
            </a:r>
            <a:endParaRPr sz="1800" u="sng">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206400" y="688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Initial Conditions</a:t>
            </a:r>
            <a:endParaRPr/>
          </a:p>
        </p:txBody>
      </p:sp>
      <p:sp>
        <p:nvSpPr>
          <p:cNvPr id="243" name="Google Shape;243;p26"/>
          <p:cNvSpPr txBox="1"/>
          <p:nvPr>
            <p:ph idx="1" type="body"/>
          </p:nvPr>
        </p:nvSpPr>
        <p:spPr>
          <a:xfrm>
            <a:off x="819150" y="2654300"/>
            <a:ext cx="7505700" cy="326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Brozovic+2015</a:t>
            </a:r>
            <a:endParaRPr/>
          </a:p>
        </p:txBody>
      </p:sp>
      <p:pic>
        <p:nvPicPr>
          <p:cNvPr id="244" name="Google Shape;244;p26"/>
          <p:cNvPicPr preferRelativeResize="0"/>
          <p:nvPr/>
        </p:nvPicPr>
        <p:blipFill rotWithShape="1">
          <a:blip r:embed="rId3">
            <a:alphaModFix/>
          </a:blip>
          <a:srcRect b="0" l="0" r="0" t="0"/>
          <a:stretch/>
        </p:blipFill>
        <p:spPr>
          <a:xfrm>
            <a:off x="284800" y="737131"/>
            <a:ext cx="7810450" cy="2704525"/>
          </a:xfrm>
          <a:prstGeom prst="rect">
            <a:avLst/>
          </a:prstGeom>
          <a:noFill/>
          <a:ln>
            <a:noFill/>
          </a:ln>
        </p:spPr>
      </p:pic>
      <p:pic>
        <p:nvPicPr>
          <p:cNvPr id="245" name="Google Shape;245;p26"/>
          <p:cNvPicPr preferRelativeResize="0"/>
          <p:nvPr/>
        </p:nvPicPr>
        <p:blipFill rotWithShape="1">
          <a:blip r:embed="rId4">
            <a:alphaModFix/>
          </a:blip>
          <a:srcRect b="0" l="0" r="0" t="0"/>
          <a:stretch/>
        </p:blipFill>
        <p:spPr>
          <a:xfrm>
            <a:off x="3685300" y="3231196"/>
            <a:ext cx="5235849" cy="2490775"/>
          </a:xfrm>
          <a:prstGeom prst="rect">
            <a:avLst/>
          </a:prstGeom>
          <a:noFill/>
          <a:ln>
            <a:noFill/>
          </a:ln>
        </p:spPr>
      </p:pic>
      <p:sp>
        <p:nvSpPr>
          <p:cNvPr id="246" name="Google Shape;246;p26"/>
          <p:cNvSpPr txBox="1"/>
          <p:nvPr/>
        </p:nvSpPr>
        <p:spPr>
          <a:xfrm>
            <a:off x="2390550" y="5189500"/>
            <a:ext cx="15795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Brozovic+2015</a:t>
            </a:r>
            <a:endParaRPr b="0" i="0" sz="1400" u="none" cap="none" strike="noStrike">
              <a:solidFill>
                <a:srgbClr val="000000"/>
              </a:solidFill>
              <a:latin typeface="Arial"/>
              <a:ea typeface="Arial"/>
              <a:cs typeface="Arial"/>
              <a:sym typeface="Arial"/>
            </a:endParaRPr>
          </a:p>
        </p:txBody>
      </p:sp>
      <p:sp>
        <p:nvSpPr>
          <p:cNvPr id="247" name="Google Shape;247;p26"/>
          <p:cNvSpPr txBox="1"/>
          <p:nvPr/>
        </p:nvSpPr>
        <p:spPr>
          <a:xfrm>
            <a:off x="7292400" y="1841067"/>
            <a:ext cx="15795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JPL - 2019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206400" y="688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Initial Conditions</a:t>
            </a:r>
            <a:endParaRPr/>
          </a:p>
        </p:txBody>
      </p:sp>
      <p:sp>
        <p:nvSpPr>
          <p:cNvPr id="253" name="Google Shape;253;p27"/>
          <p:cNvSpPr txBox="1"/>
          <p:nvPr>
            <p:ph idx="1" type="body"/>
          </p:nvPr>
        </p:nvSpPr>
        <p:spPr>
          <a:xfrm>
            <a:off x="819150" y="2654300"/>
            <a:ext cx="7505700" cy="326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Brozovic+2015</a:t>
            </a:r>
            <a:endParaRPr/>
          </a:p>
        </p:txBody>
      </p:sp>
      <p:sp>
        <p:nvSpPr>
          <p:cNvPr id="254" name="Google Shape;254;p27"/>
          <p:cNvSpPr txBox="1"/>
          <p:nvPr/>
        </p:nvSpPr>
        <p:spPr>
          <a:xfrm>
            <a:off x="3717900" y="442525"/>
            <a:ext cx="34773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4A86E8"/>
                </a:solidFill>
              </a:rPr>
              <a:t>Showalter+Hamilton</a:t>
            </a:r>
            <a:r>
              <a:rPr b="1" i="0" lang="en" sz="1400" u="none" cap="none" strike="noStrike">
                <a:solidFill>
                  <a:srgbClr val="4A86E8"/>
                </a:solidFill>
              </a:rPr>
              <a:t>+2015</a:t>
            </a:r>
            <a:endParaRPr b="1" i="0" sz="1400" u="none" cap="none" strike="noStrike">
              <a:solidFill>
                <a:srgbClr val="4A86E8"/>
              </a:solidFill>
            </a:endParaRPr>
          </a:p>
        </p:txBody>
      </p:sp>
      <p:sp>
        <p:nvSpPr>
          <p:cNvPr id="255" name="Google Shape;255;p27"/>
          <p:cNvSpPr txBox="1"/>
          <p:nvPr/>
        </p:nvSpPr>
        <p:spPr>
          <a:xfrm>
            <a:off x="7292400" y="1841067"/>
            <a:ext cx="15795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JPL - 2019</a:t>
            </a:r>
            <a:endParaRPr b="0" i="0" sz="1400" u="none" cap="none" strike="noStrike">
              <a:solidFill>
                <a:srgbClr val="000000"/>
              </a:solidFill>
              <a:latin typeface="Arial"/>
              <a:ea typeface="Arial"/>
              <a:cs typeface="Arial"/>
              <a:sym typeface="Arial"/>
            </a:endParaRPr>
          </a:p>
        </p:txBody>
      </p:sp>
      <p:pic>
        <p:nvPicPr>
          <p:cNvPr id="256" name="Google Shape;256;p27"/>
          <p:cNvPicPr preferRelativeResize="0"/>
          <p:nvPr/>
        </p:nvPicPr>
        <p:blipFill>
          <a:blip r:embed="rId3">
            <a:alphaModFix/>
          </a:blip>
          <a:stretch>
            <a:fillRect/>
          </a:stretch>
        </p:blipFill>
        <p:spPr>
          <a:xfrm>
            <a:off x="420188" y="840313"/>
            <a:ext cx="8505825" cy="2409825"/>
          </a:xfrm>
          <a:prstGeom prst="rect">
            <a:avLst/>
          </a:prstGeom>
          <a:noFill/>
          <a:ln>
            <a:noFill/>
          </a:ln>
        </p:spPr>
      </p:pic>
      <p:pic>
        <p:nvPicPr>
          <p:cNvPr id="257" name="Google Shape;257;p27"/>
          <p:cNvPicPr preferRelativeResize="0"/>
          <p:nvPr/>
        </p:nvPicPr>
        <p:blipFill>
          <a:blip r:embed="rId4">
            <a:alphaModFix/>
          </a:blip>
          <a:stretch>
            <a:fillRect/>
          </a:stretch>
        </p:blipFill>
        <p:spPr>
          <a:xfrm>
            <a:off x="353224" y="3610150"/>
            <a:ext cx="8639749" cy="2940350"/>
          </a:xfrm>
          <a:prstGeom prst="rect">
            <a:avLst/>
          </a:prstGeom>
          <a:noFill/>
          <a:ln>
            <a:noFill/>
          </a:ln>
        </p:spPr>
      </p:pic>
      <p:pic>
        <p:nvPicPr>
          <p:cNvPr id="258" name="Google Shape;258;p27"/>
          <p:cNvPicPr preferRelativeResize="0"/>
          <p:nvPr/>
        </p:nvPicPr>
        <p:blipFill>
          <a:blip r:embed="rId5">
            <a:alphaModFix/>
          </a:blip>
          <a:stretch>
            <a:fillRect/>
          </a:stretch>
        </p:blipFill>
        <p:spPr>
          <a:xfrm>
            <a:off x="74463" y="3429000"/>
            <a:ext cx="1609725" cy="38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819150" y="1127467"/>
            <a:ext cx="7505700" cy="12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ph idx="1" type="body"/>
          </p:nvPr>
        </p:nvSpPr>
        <p:spPr>
          <a:xfrm>
            <a:off x="819150" y="2654300"/>
            <a:ext cx="7505700" cy="32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8"/>
          <p:cNvPicPr preferRelativeResize="0"/>
          <p:nvPr/>
        </p:nvPicPr>
        <p:blipFill>
          <a:blip r:embed="rId3">
            <a:alphaModFix/>
          </a:blip>
          <a:stretch>
            <a:fillRect/>
          </a:stretch>
        </p:blipFill>
        <p:spPr>
          <a:xfrm>
            <a:off x="104613" y="675513"/>
            <a:ext cx="8505825" cy="2409825"/>
          </a:xfrm>
          <a:prstGeom prst="rect">
            <a:avLst/>
          </a:prstGeom>
          <a:noFill/>
          <a:ln>
            <a:noFill/>
          </a:ln>
        </p:spPr>
      </p:pic>
      <p:pic>
        <p:nvPicPr>
          <p:cNvPr id="266" name="Google Shape;266;p28"/>
          <p:cNvPicPr preferRelativeResize="0"/>
          <p:nvPr/>
        </p:nvPicPr>
        <p:blipFill>
          <a:blip r:embed="rId4">
            <a:alphaModFix/>
          </a:blip>
          <a:stretch>
            <a:fillRect/>
          </a:stretch>
        </p:blipFill>
        <p:spPr>
          <a:xfrm>
            <a:off x="504825" y="862013"/>
            <a:ext cx="8439150" cy="5438775"/>
          </a:xfrm>
          <a:prstGeom prst="rect">
            <a:avLst/>
          </a:prstGeom>
          <a:noFill/>
          <a:ln>
            <a:noFill/>
          </a:ln>
        </p:spPr>
      </p:pic>
      <p:sp>
        <p:nvSpPr>
          <p:cNvPr id="267" name="Google Shape;267;p28"/>
          <p:cNvSpPr txBox="1"/>
          <p:nvPr/>
        </p:nvSpPr>
        <p:spPr>
          <a:xfrm>
            <a:off x="6520950" y="1938550"/>
            <a:ext cx="220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0000"/>
                </a:solidFill>
                <a:latin typeface="Calibri"/>
                <a:ea typeface="Calibri"/>
                <a:cs typeface="Calibri"/>
                <a:sym typeface="Calibri"/>
              </a:rPr>
              <a:t>UNLIKELY</a:t>
            </a:r>
            <a:endParaRPr sz="26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206400" y="688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Initial Conditions - Wide</a:t>
            </a:r>
            <a:endParaRPr/>
          </a:p>
        </p:txBody>
      </p:sp>
      <p:sp>
        <p:nvSpPr>
          <p:cNvPr id="273" name="Google Shape;273;p29"/>
          <p:cNvSpPr txBox="1"/>
          <p:nvPr/>
        </p:nvSpPr>
        <p:spPr>
          <a:xfrm>
            <a:off x="4825675" y="2909633"/>
            <a:ext cx="17778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 name="Google Shape;274;p29"/>
          <p:cNvPicPr preferRelativeResize="0"/>
          <p:nvPr/>
        </p:nvPicPr>
        <p:blipFill rotWithShape="1">
          <a:blip r:embed="rId3">
            <a:alphaModFix/>
          </a:blip>
          <a:srcRect b="0" l="0" r="0" t="0"/>
          <a:stretch/>
        </p:blipFill>
        <p:spPr>
          <a:xfrm>
            <a:off x="1002200" y="1010733"/>
            <a:ext cx="2851525" cy="3832450"/>
          </a:xfrm>
          <a:prstGeom prst="rect">
            <a:avLst/>
          </a:prstGeom>
          <a:noFill/>
          <a:ln>
            <a:noFill/>
          </a:ln>
        </p:spPr>
      </p:pic>
      <p:sp>
        <p:nvSpPr>
          <p:cNvPr id="275" name="Google Shape;275;p29"/>
          <p:cNvSpPr txBox="1"/>
          <p:nvPr/>
        </p:nvSpPr>
        <p:spPr>
          <a:xfrm>
            <a:off x="4572000" y="1649900"/>
            <a:ext cx="4103100" cy="7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Pluto - Charon - Styx</a:t>
            </a:r>
            <a:endParaRPr b="1" i="0" sz="1800" u="none" cap="none" strike="noStrike">
              <a:solidFill>
                <a:srgbClr val="000000"/>
              </a:solidFill>
              <a:latin typeface="Calibri"/>
              <a:ea typeface="Calibri"/>
              <a:cs typeface="Calibri"/>
              <a:sym typeface="Calibri"/>
            </a:endParaRPr>
          </a:p>
        </p:txBody>
      </p:sp>
      <p:pic>
        <p:nvPicPr>
          <p:cNvPr id="276" name="Google Shape;276;p29"/>
          <p:cNvPicPr preferRelativeResize="0"/>
          <p:nvPr/>
        </p:nvPicPr>
        <p:blipFill rotWithShape="1">
          <a:blip r:embed="rId4">
            <a:alphaModFix/>
          </a:blip>
          <a:srcRect b="0" l="0" r="0" t="0"/>
          <a:stretch/>
        </p:blipFill>
        <p:spPr>
          <a:xfrm>
            <a:off x="4930500" y="2391497"/>
            <a:ext cx="3799774" cy="227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206400" y="688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Initial Conditions - Full system</a:t>
            </a:r>
            <a:endParaRPr/>
          </a:p>
        </p:txBody>
      </p:sp>
      <p:pic>
        <p:nvPicPr>
          <p:cNvPr id="282" name="Google Shape;282;p30"/>
          <p:cNvPicPr preferRelativeResize="0"/>
          <p:nvPr/>
        </p:nvPicPr>
        <p:blipFill rotWithShape="1">
          <a:blip r:embed="rId3">
            <a:alphaModFix/>
          </a:blip>
          <a:srcRect b="0" l="0" r="0" t="0"/>
          <a:stretch/>
        </p:blipFill>
        <p:spPr>
          <a:xfrm>
            <a:off x="206400" y="968700"/>
            <a:ext cx="4365600" cy="4565108"/>
          </a:xfrm>
          <a:prstGeom prst="rect">
            <a:avLst/>
          </a:prstGeom>
          <a:noFill/>
          <a:ln>
            <a:noFill/>
          </a:ln>
        </p:spPr>
      </p:pic>
      <p:pic>
        <p:nvPicPr>
          <p:cNvPr id="283" name="Google Shape;283;p30"/>
          <p:cNvPicPr preferRelativeResize="0"/>
          <p:nvPr/>
        </p:nvPicPr>
        <p:blipFill rotWithShape="1">
          <a:blip r:embed="rId4">
            <a:alphaModFix/>
          </a:blip>
          <a:srcRect b="0" l="0" r="0" t="0"/>
          <a:stretch/>
        </p:blipFill>
        <p:spPr>
          <a:xfrm>
            <a:off x="4436225" y="816300"/>
            <a:ext cx="4597976" cy="480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206400" y="221272"/>
            <a:ext cx="7505700" cy="8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Initial Conditions</a:t>
            </a:r>
            <a:endParaRPr/>
          </a:p>
        </p:txBody>
      </p:sp>
      <p:sp>
        <p:nvSpPr>
          <p:cNvPr id="289" name="Google Shape;289;p31"/>
          <p:cNvSpPr txBox="1"/>
          <p:nvPr/>
        </p:nvSpPr>
        <p:spPr>
          <a:xfrm>
            <a:off x="6968900" y="442467"/>
            <a:ext cx="15795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mass=0</a:t>
            </a:r>
            <a:endParaRPr b="0" i="0" sz="1400" u="none" cap="none" strike="noStrike">
              <a:solidFill>
                <a:srgbClr val="000000"/>
              </a:solidFill>
              <a:latin typeface="Arial"/>
              <a:ea typeface="Arial"/>
              <a:cs typeface="Arial"/>
              <a:sym typeface="Arial"/>
            </a:endParaRPr>
          </a:p>
        </p:txBody>
      </p:sp>
      <p:pic>
        <p:nvPicPr>
          <p:cNvPr id="290" name="Google Shape;290;p31"/>
          <p:cNvPicPr preferRelativeResize="0"/>
          <p:nvPr/>
        </p:nvPicPr>
        <p:blipFill rotWithShape="1">
          <a:blip r:embed="rId3">
            <a:alphaModFix/>
          </a:blip>
          <a:srcRect b="0" l="0" r="0" t="0"/>
          <a:stretch/>
        </p:blipFill>
        <p:spPr>
          <a:xfrm>
            <a:off x="1064413" y="1201067"/>
            <a:ext cx="7015173" cy="3832450"/>
          </a:xfrm>
          <a:prstGeom prst="rect">
            <a:avLst/>
          </a:prstGeom>
          <a:noFill/>
          <a:ln>
            <a:noFill/>
          </a:ln>
        </p:spPr>
      </p:pic>
      <p:sp>
        <p:nvSpPr>
          <p:cNvPr id="291" name="Google Shape;291;p31"/>
          <p:cNvSpPr/>
          <p:nvPr/>
        </p:nvSpPr>
        <p:spPr>
          <a:xfrm>
            <a:off x="6487125" y="1798050"/>
            <a:ext cx="843900" cy="2444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p:nvPr/>
        </p:nvSpPr>
        <p:spPr>
          <a:xfrm>
            <a:off x="214282" y="1885939"/>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Formation theories		Pluto</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 + Moons</a:t>
            </a:r>
            <a:endParaRPr b="1" sz="2000">
              <a:latin typeface="Century Gothic"/>
              <a:ea typeface="Century Gothic"/>
              <a:cs typeface="Century Gothic"/>
              <a:sym typeface="Century Gothic"/>
            </a:endParaRPr>
          </a:p>
        </p:txBody>
      </p:sp>
      <p:sp>
        <p:nvSpPr>
          <p:cNvPr id="140" name="Google Shape;140;p14"/>
          <p:cNvSpPr/>
          <p:nvPr/>
        </p:nvSpPr>
        <p:spPr>
          <a:xfrm>
            <a:off x="214282" y="3181342"/>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Dynamics of circumbinary moons</a:t>
            </a:r>
            <a:r>
              <a:rPr b="1" lang="en" sz="2000" u="none">
                <a:solidFill>
                  <a:srgbClr val="000000"/>
                </a:solidFill>
                <a:latin typeface="Century Gothic"/>
                <a:ea typeface="Century Gothic"/>
                <a:cs typeface="Century Gothic"/>
                <a:sym typeface="Century Gothic"/>
              </a:rPr>
              <a:t> </a:t>
            </a:r>
            <a:r>
              <a:rPr b="1" lang="en" sz="2000">
                <a:solidFill>
                  <a:srgbClr val="E40000"/>
                </a:solidFill>
                <a:latin typeface="Century Gothic"/>
                <a:ea typeface="Century Gothic"/>
                <a:cs typeface="Century Gothic"/>
                <a:sym typeface="Century Gothic"/>
              </a:rPr>
              <a:t>around PC</a:t>
            </a:r>
            <a:endParaRPr sz="1800" u="sng">
              <a:solidFill>
                <a:srgbClr val="000000"/>
              </a:solidFill>
              <a:latin typeface="Arial"/>
              <a:ea typeface="Arial"/>
              <a:cs typeface="Arial"/>
              <a:sym typeface="Arial"/>
            </a:endParaRPr>
          </a:p>
        </p:txBody>
      </p:sp>
      <p:sp>
        <p:nvSpPr>
          <p:cNvPr id="141" name="Google Shape;141;p14"/>
          <p:cNvSpPr/>
          <p:nvPr/>
        </p:nvSpPr>
        <p:spPr>
          <a:xfrm>
            <a:off x="214282" y="4095745"/>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a:t>
            </a:r>
            <a:endParaRPr sz="1800" u="sng">
              <a:solidFill>
                <a:srgbClr val="000000"/>
              </a:solidFill>
              <a:latin typeface="Arial"/>
              <a:ea typeface="Arial"/>
              <a:cs typeface="Arial"/>
              <a:sym typeface="Arial"/>
            </a:endParaRPr>
          </a:p>
        </p:txBody>
      </p:sp>
      <p:sp>
        <p:nvSpPr>
          <p:cNvPr id="142" name="Google Shape;142;p14"/>
          <p:cNvSpPr/>
          <p:nvPr/>
        </p:nvSpPr>
        <p:spPr>
          <a:xfrm>
            <a:off x="214275" y="5924551"/>
            <a:ext cx="8858400" cy="73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000">
                <a:solidFill>
                  <a:srgbClr val="FF0000"/>
                </a:solidFill>
                <a:latin typeface="Century Gothic"/>
                <a:ea typeface="Century Gothic"/>
                <a:cs typeface="Century Gothic"/>
                <a:sym typeface="Century Gothic"/>
              </a:rPr>
              <a:t>Dynamics and survival scenario for surrounding particles</a:t>
            </a:r>
            <a:endParaRPr sz="1800" u="sng">
              <a:solidFill>
                <a:srgbClr val="000000"/>
              </a:solidFill>
              <a:latin typeface="Arial"/>
              <a:ea typeface="Arial"/>
              <a:cs typeface="Arial"/>
              <a:sym typeface="Arial"/>
            </a:endParaRPr>
          </a:p>
        </p:txBody>
      </p:sp>
      <p:sp>
        <p:nvSpPr>
          <p:cNvPr id="143" name="Google Shape;143;p14"/>
          <p:cNvSpPr/>
          <p:nvPr/>
        </p:nvSpPr>
        <p:spPr>
          <a:xfrm>
            <a:off x="214282" y="9715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Outline</a:t>
            </a:r>
            <a:endParaRPr sz="1800" u="sng">
              <a:solidFill>
                <a:srgbClr val="000000"/>
              </a:solidFill>
              <a:latin typeface="Arial"/>
              <a:ea typeface="Arial"/>
              <a:cs typeface="Arial"/>
              <a:sym typeface="Arial"/>
            </a:endParaRPr>
          </a:p>
        </p:txBody>
      </p:sp>
      <p:sp>
        <p:nvSpPr>
          <p:cNvPr id="144" name="Google Shape;144;p14"/>
          <p:cNvSpPr/>
          <p:nvPr/>
        </p:nvSpPr>
        <p:spPr>
          <a:xfrm>
            <a:off x="214282" y="5010148"/>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 and surrounding particles</a:t>
            </a:r>
            <a:endParaRPr sz="1800" u="sng">
              <a:solidFill>
                <a:srgbClr val="000000"/>
              </a:solidFill>
              <a:latin typeface="Arial"/>
              <a:ea typeface="Arial"/>
              <a:cs typeface="Arial"/>
              <a:sym typeface="Arial"/>
            </a:endParaRPr>
          </a:p>
        </p:txBody>
      </p:sp>
      <p:sp>
        <p:nvSpPr>
          <p:cNvPr id="145" name="Google Shape;145;p14"/>
          <p:cNvSpPr/>
          <p:nvPr/>
        </p:nvSpPr>
        <p:spPr>
          <a:xfrm>
            <a:off x="290557" y="202061"/>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Aim: </a:t>
            </a:r>
            <a:r>
              <a:rPr b="1" lang="en" sz="2000">
                <a:solidFill>
                  <a:srgbClr val="FF0000"/>
                </a:solidFill>
                <a:latin typeface="Century Gothic"/>
                <a:ea typeface="Century Gothic"/>
                <a:cs typeface="Century Gothic"/>
                <a:sym typeface="Century Gothic"/>
              </a:rPr>
              <a:t>find a favourable scenario</a:t>
            </a:r>
            <a:r>
              <a:rPr b="1" lang="en" sz="2000">
                <a:latin typeface="Century Gothic"/>
                <a:ea typeface="Century Gothic"/>
                <a:cs typeface="Century Gothic"/>
                <a:sym typeface="Century Gothic"/>
              </a:rPr>
              <a:t> that can explain the positions of small moons of Pluto at their current positions.</a:t>
            </a:r>
            <a:endParaRPr sz="1800" u="sng">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idx="4294967295" type="body"/>
          </p:nvPr>
        </p:nvSpPr>
        <p:spPr>
          <a:xfrm>
            <a:off x="571500" y="5474175"/>
            <a:ext cx="8001000" cy="1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Maps of the individual MMRs. All orbital elements are Jacobian. </a:t>
            </a:r>
            <a:r>
              <a:rPr lang="en" sz="2000"/>
              <a:t>The positions of the moons are shown by  red crosses. </a:t>
            </a:r>
            <a:endParaRPr sz="2000"/>
          </a:p>
        </p:txBody>
      </p:sp>
      <p:pic>
        <p:nvPicPr>
          <p:cNvPr id="297" name="Google Shape;297;p32"/>
          <p:cNvPicPr preferRelativeResize="0"/>
          <p:nvPr/>
        </p:nvPicPr>
        <p:blipFill>
          <a:blip r:embed="rId3">
            <a:alphaModFix/>
          </a:blip>
          <a:stretch>
            <a:fillRect/>
          </a:stretch>
        </p:blipFill>
        <p:spPr>
          <a:xfrm>
            <a:off x="879475" y="152400"/>
            <a:ext cx="6612558" cy="532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303" name="Google Shape;303;p33"/>
          <p:cNvSpPr txBox="1"/>
          <p:nvPr/>
        </p:nvSpPr>
        <p:spPr>
          <a:xfrm>
            <a:off x="206400" y="816075"/>
            <a:ext cx="43122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 Gian impact</a:t>
            </a:r>
            <a:endParaRPr/>
          </a:p>
          <a:p>
            <a:pPr indent="0" lvl="0" marL="0" marR="0" rtl="0" algn="l">
              <a:lnSpc>
                <a:spcPct val="100000"/>
              </a:lnSpc>
              <a:spcBef>
                <a:spcPts val="0"/>
              </a:spcBef>
              <a:spcAft>
                <a:spcPts val="0"/>
              </a:spcAft>
              <a:buClr>
                <a:srgbClr val="000000"/>
              </a:buClr>
              <a:buSzPts val="1400"/>
              <a:buFont typeface="Arial"/>
              <a:buNone/>
            </a:pPr>
            <a:r>
              <a:rPr lang="en"/>
              <a:t>SPH integrations Canup 2005, 2011.</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rPr lang="en"/>
              <a:t>A narrow range of collisions can produce a moon with q ≥ 0.1.</a:t>
            </a:r>
            <a:endParaRPr/>
          </a:p>
          <a:p>
            <a:pPr indent="457200" lvl="0" marL="0" marR="0" rtl="0" algn="l">
              <a:lnSpc>
                <a:spcPct val="100000"/>
              </a:lnSpc>
              <a:spcBef>
                <a:spcPts val="0"/>
              </a:spcBef>
              <a:spcAft>
                <a:spcPts val="0"/>
              </a:spcAft>
              <a:buNone/>
            </a:pPr>
            <a:r>
              <a:rPr lang="en"/>
              <a:t>Requires a </a:t>
            </a:r>
            <a:r>
              <a:rPr lang="en">
                <a:solidFill>
                  <a:srgbClr val="FF0000"/>
                </a:solidFill>
              </a:rPr>
              <a:t>very large, oblique impact</a:t>
            </a:r>
            <a:r>
              <a:rPr lang="en"/>
              <a:t> (often in combination with some pre-impact rotation) in order to maximize the total angular momentum, together </a:t>
            </a:r>
            <a:r>
              <a:rPr lang="en">
                <a:solidFill>
                  <a:srgbClr val="FF0000"/>
                </a:solidFill>
              </a:rPr>
              <a:t>with a low impact velocity </a:t>
            </a:r>
            <a:r>
              <a:rPr lang="en"/>
              <a:t>to minimize the escaping mass and maximize the retained angular momentum. </a:t>
            </a:r>
            <a:endParaRPr/>
          </a:p>
          <a:p>
            <a:pPr indent="457200" lvl="0" marL="0" marR="0" rtl="0" algn="l">
              <a:lnSpc>
                <a:spcPct val="100000"/>
              </a:lnSpc>
              <a:spcBef>
                <a:spcPts val="0"/>
              </a:spcBef>
              <a:spcAft>
                <a:spcPts val="0"/>
              </a:spcAft>
              <a:buNone/>
            </a:pPr>
            <a:r>
              <a:rPr lang="en"/>
              <a:t>Higher-impact velocity collisions that result in substantial mass loss can form large satellites, but no cases that yield q ≥ 0.1 have been found</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304" name="Google Shape;304;p33"/>
          <p:cNvPicPr preferRelativeResize="0"/>
          <p:nvPr/>
        </p:nvPicPr>
        <p:blipFill>
          <a:blip r:embed="rId3">
            <a:alphaModFix/>
          </a:blip>
          <a:stretch>
            <a:fillRect/>
          </a:stretch>
        </p:blipFill>
        <p:spPr>
          <a:xfrm>
            <a:off x="4331542" y="816075"/>
            <a:ext cx="4574459" cy="573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and moons </a:t>
            </a:r>
            <a:endParaRPr/>
          </a:p>
        </p:txBody>
      </p:sp>
      <p:pic>
        <p:nvPicPr>
          <p:cNvPr id="310" name="Google Shape;310;p34"/>
          <p:cNvPicPr preferRelativeResize="0"/>
          <p:nvPr/>
        </p:nvPicPr>
        <p:blipFill>
          <a:blip r:embed="rId3">
            <a:alphaModFix/>
          </a:blip>
          <a:stretch>
            <a:fillRect/>
          </a:stretch>
        </p:blipFill>
        <p:spPr>
          <a:xfrm>
            <a:off x="76200" y="1146472"/>
            <a:ext cx="8839202" cy="42403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and moons </a:t>
            </a:r>
            <a:endParaRPr/>
          </a:p>
        </p:txBody>
      </p:sp>
      <p:pic>
        <p:nvPicPr>
          <p:cNvPr id="316" name="Google Shape;316;p35"/>
          <p:cNvPicPr preferRelativeResize="0"/>
          <p:nvPr/>
        </p:nvPicPr>
        <p:blipFill>
          <a:blip r:embed="rId3">
            <a:alphaModFix/>
          </a:blip>
          <a:stretch>
            <a:fillRect/>
          </a:stretch>
        </p:blipFill>
        <p:spPr>
          <a:xfrm>
            <a:off x="347838" y="820450"/>
            <a:ext cx="8448324" cy="3608700"/>
          </a:xfrm>
          <a:prstGeom prst="rect">
            <a:avLst/>
          </a:prstGeom>
          <a:noFill/>
          <a:ln>
            <a:noFill/>
          </a:ln>
        </p:spPr>
      </p:pic>
      <p:sp>
        <p:nvSpPr>
          <p:cNvPr id="317" name="Google Shape;317;p35"/>
          <p:cNvSpPr txBox="1"/>
          <p:nvPr/>
        </p:nvSpPr>
        <p:spPr>
          <a:xfrm>
            <a:off x="449725" y="4616350"/>
            <a:ext cx="8196000" cy="14775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is worth emphasising that the uncertainties in the determination of the moon’s masses and the actual positions can provide a general view of the phase space of the PC system, but not specifying whether the objects are evolving nearby or inside the MMRs.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Smooth migration process?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p:nvPr/>
        </p:nvSpPr>
        <p:spPr>
          <a:xfrm>
            <a:off x="180100" y="3262800"/>
            <a:ext cx="6610800" cy="61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214282" y="1200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Formation theories		Pluto</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 + Moons</a:t>
            </a:r>
            <a:endParaRPr b="1" sz="2000">
              <a:latin typeface="Century Gothic"/>
              <a:ea typeface="Century Gothic"/>
              <a:cs typeface="Century Gothic"/>
              <a:sym typeface="Century Gothic"/>
            </a:endParaRPr>
          </a:p>
        </p:txBody>
      </p:sp>
      <p:sp>
        <p:nvSpPr>
          <p:cNvPr id="324" name="Google Shape;324;p36"/>
          <p:cNvSpPr/>
          <p:nvPr/>
        </p:nvSpPr>
        <p:spPr>
          <a:xfrm>
            <a:off x="214282" y="2285990"/>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Dynamics of circumbinary moons</a:t>
            </a:r>
            <a:r>
              <a:rPr b="1" lang="en" sz="2000" u="none">
                <a:solidFill>
                  <a:srgbClr val="000000"/>
                </a:solidFill>
                <a:latin typeface="Century Gothic"/>
                <a:ea typeface="Century Gothic"/>
                <a:cs typeface="Century Gothic"/>
                <a:sym typeface="Century Gothic"/>
              </a:rPr>
              <a:t> </a:t>
            </a:r>
            <a:r>
              <a:rPr b="1" lang="en" sz="2000">
                <a:solidFill>
                  <a:srgbClr val="E40000"/>
                </a:solidFill>
                <a:latin typeface="Century Gothic"/>
                <a:ea typeface="Century Gothic"/>
                <a:cs typeface="Century Gothic"/>
                <a:sym typeface="Century Gothic"/>
              </a:rPr>
              <a:t>around PC</a:t>
            </a:r>
            <a:endParaRPr sz="1800" u="sng">
              <a:solidFill>
                <a:srgbClr val="000000"/>
              </a:solidFill>
              <a:latin typeface="Arial"/>
              <a:ea typeface="Arial"/>
              <a:cs typeface="Arial"/>
              <a:sym typeface="Arial"/>
            </a:endParaRPr>
          </a:p>
        </p:txBody>
      </p:sp>
      <p:sp>
        <p:nvSpPr>
          <p:cNvPr id="325" name="Google Shape;325;p36"/>
          <p:cNvSpPr/>
          <p:nvPr/>
        </p:nvSpPr>
        <p:spPr>
          <a:xfrm>
            <a:off x="214282" y="3371843"/>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a:t>
            </a:r>
            <a:endParaRPr sz="1800" u="sng">
              <a:solidFill>
                <a:srgbClr val="000000"/>
              </a:solidFill>
              <a:latin typeface="Arial"/>
              <a:ea typeface="Arial"/>
              <a:cs typeface="Arial"/>
              <a:sym typeface="Arial"/>
            </a:endParaRPr>
          </a:p>
        </p:txBody>
      </p:sp>
      <p:sp>
        <p:nvSpPr>
          <p:cNvPr id="326" name="Google Shape;326;p36"/>
          <p:cNvSpPr/>
          <p:nvPr/>
        </p:nvSpPr>
        <p:spPr>
          <a:xfrm>
            <a:off x="214275" y="5543551"/>
            <a:ext cx="8858400" cy="73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000">
                <a:solidFill>
                  <a:srgbClr val="FF0000"/>
                </a:solidFill>
                <a:latin typeface="Century Gothic"/>
                <a:ea typeface="Century Gothic"/>
                <a:cs typeface="Century Gothic"/>
                <a:sym typeface="Century Gothic"/>
              </a:rPr>
              <a:t>Dynamics and survival scenario for surrounding particles</a:t>
            </a:r>
            <a:endParaRPr sz="1800" u="sng">
              <a:solidFill>
                <a:srgbClr val="000000"/>
              </a:solidFill>
              <a:latin typeface="Arial"/>
              <a:ea typeface="Arial"/>
              <a:cs typeface="Arial"/>
              <a:sym typeface="Arial"/>
            </a:endParaRPr>
          </a:p>
        </p:txBody>
      </p:sp>
      <p:sp>
        <p:nvSpPr>
          <p:cNvPr id="327" name="Google Shape;327;p36"/>
          <p:cNvSpPr/>
          <p:nvPr/>
        </p:nvSpPr>
        <p:spPr>
          <a:xfrm>
            <a:off x="214282" y="438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Outline</a:t>
            </a:r>
            <a:endParaRPr sz="1800" u="sng">
              <a:solidFill>
                <a:srgbClr val="000000"/>
              </a:solidFill>
              <a:latin typeface="Arial"/>
              <a:ea typeface="Arial"/>
              <a:cs typeface="Arial"/>
              <a:sym typeface="Arial"/>
            </a:endParaRPr>
          </a:p>
        </p:txBody>
      </p:sp>
      <p:sp>
        <p:nvSpPr>
          <p:cNvPr id="328" name="Google Shape;328;p36"/>
          <p:cNvSpPr/>
          <p:nvPr/>
        </p:nvSpPr>
        <p:spPr>
          <a:xfrm>
            <a:off x="214282" y="4457697"/>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 and surrounding particles</a:t>
            </a:r>
            <a:endParaRPr sz="1800" u="sng">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idx="1" type="subTitle"/>
          </p:nvPr>
        </p:nvSpPr>
        <p:spPr>
          <a:xfrm>
            <a:off x="131375" y="219975"/>
            <a:ext cx="91440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Tidal evolution and conservation AM</a:t>
            </a:r>
            <a:endParaRPr baseline="-25000" sz="2000"/>
          </a:p>
          <a:p>
            <a:pPr indent="0" lvl="0" marL="0" rtl="0" algn="ctr">
              <a:spcBef>
                <a:spcPts val="0"/>
              </a:spcBef>
              <a:spcAft>
                <a:spcPts val="0"/>
              </a:spcAft>
              <a:buNone/>
            </a:pPr>
            <a:r>
              <a:t/>
            </a:r>
            <a:endParaRPr sz="2000"/>
          </a:p>
        </p:txBody>
      </p:sp>
      <p:pic>
        <p:nvPicPr>
          <p:cNvPr id="334" name="Google Shape;334;p37"/>
          <p:cNvPicPr preferRelativeResize="0"/>
          <p:nvPr/>
        </p:nvPicPr>
        <p:blipFill>
          <a:blip r:embed="rId3">
            <a:alphaModFix/>
          </a:blip>
          <a:stretch>
            <a:fillRect/>
          </a:stretch>
        </p:blipFill>
        <p:spPr>
          <a:xfrm>
            <a:off x="242350" y="753975"/>
            <a:ext cx="4695825" cy="571500"/>
          </a:xfrm>
          <a:prstGeom prst="rect">
            <a:avLst/>
          </a:prstGeom>
          <a:noFill/>
          <a:ln>
            <a:noFill/>
          </a:ln>
        </p:spPr>
      </p:pic>
      <p:sp>
        <p:nvSpPr>
          <p:cNvPr id="335" name="Google Shape;335;p37"/>
          <p:cNvSpPr txBox="1"/>
          <p:nvPr/>
        </p:nvSpPr>
        <p:spPr>
          <a:xfrm>
            <a:off x="131375" y="1405325"/>
            <a:ext cx="480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dual synchronous state of the current PC binary, the Charon’s orbit is circularised, that is, we</a:t>
            </a:r>
            <a:endParaRPr/>
          </a:p>
          <a:p>
            <a:pPr indent="0" lvl="0" marL="0" rtl="0" algn="l">
              <a:spcBef>
                <a:spcPts val="0"/>
              </a:spcBef>
              <a:spcAft>
                <a:spcPts val="0"/>
              </a:spcAft>
              <a:buNone/>
            </a:pPr>
            <a:r>
              <a:rPr lang="en"/>
              <a:t>can assume e</a:t>
            </a:r>
            <a:r>
              <a:rPr baseline="-25000" lang="en"/>
              <a:t>C</a:t>
            </a:r>
            <a:r>
              <a:rPr lang="en"/>
              <a:t> = 0, and Ω</a:t>
            </a:r>
            <a:r>
              <a:rPr baseline="-25000" lang="en"/>
              <a:t>P</a:t>
            </a:r>
            <a:r>
              <a:rPr lang="en"/>
              <a:t> =Ω</a:t>
            </a:r>
            <a:r>
              <a:rPr baseline="-25000" lang="en"/>
              <a:t>C</a:t>
            </a:r>
            <a:r>
              <a:rPr lang="en"/>
              <a:t> =n</a:t>
            </a:r>
            <a:r>
              <a:rPr baseline="-25000" lang="en"/>
              <a:t>C</a:t>
            </a:r>
            <a:r>
              <a:rPr lang="en"/>
              <a:t> .</a:t>
            </a:r>
            <a:endParaRPr/>
          </a:p>
        </p:txBody>
      </p:sp>
      <p:pic>
        <p:nvPicPr>
          <p:cNvPr id="336" name="Google Shape;336;p37"/>
          <p:cNvPicPr preferRelativeResize="0"/>
          <p:nvPr/>
        </p:nvPicPr>
        <p:blipFill>
          <a:blip r:embed="rId4">
            <a:alphaModFix/>
          </a:blip>
          <a:stretch>
            <a:fillRect/>
          </a:stretch>
        </p:blipFill>
        <p:spPr>
          <a:xfrm>
            <a:off x="838200" y="2249525"/>
            <a:ext cx="2400300" cy="609600"/>
          </a:xfrm>
          <a:prstGeom prst="rect">
            <a:avLst/>
          </a:prstGeom>
          <a:noFill/>
          <a:ln>
            <a:noFill/>
          </a:ln>
        </p:spPr>
      </p:pic>
      <p:sp>
        <p:nvSpPr>
          <p:cNvPr id="337" name="Google Shape;337;p37"/>
          <p:cNvSpPr txBox="1"/>
          <p:nvPr/>
        </p:nvSpPr>
        <p:spPr>
          <a:xfrm>
            <a:off x="242350" y="2329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
            </a:r>
            <a:r>
              <a:rPr baseline="-25000" lang="en"/>
              <a:t>now</a:t>
            </a:r>
            <a:r>
              <a:rPr lang="en"/>
              <a:t> ~</a:t>
            </a:r>
            <a:endParaRPr/>
          </a:p>
        </p:txBody>
      </p:sp>
      <p:sp>
        <p:nvSpPr>
          <p:cNvPr id="338" name="Google Shape;338;p37"/>
          <p:cNvSpPr/>
          <p:nvPr/>
        </p:nvSpPr>
        <p:spPr>
          <a:xfrm>
            <a:off x="4924400" y="900150"/>
            <a:ext cx="618300" cy="1697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txBox="1"/>
          <p:nvPr/>
        </p:nvSpPr>
        <p:spPr>
          <a:xfrm>
            <a:off x="5542700" y="1473525"/>
            <a:ext cx="339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Using L</a:t>
            </a:r>
            <a:r>
              <a:rPr baseline="-25000" lang="en">
                <a:latin typeface="Calibri"/>
                <a:ea typeface="Calibri"/>
                <a:cs typeface="Calibri"/>
                <a:sym typeface="Calibri"/>
              </a:rPr>
              <a:t>in</a:t>
            </a:r>
            <a:r>
              <a:rPr lang="en">
                <a:latin typeface="Calibri"/>
                <a:ea typeface="Calibri"/>
                <a:cs typeface="Calibri"/>
                <a:sym typeface="Calibri"/>
              </a:rPr>
              <a:t>=L</a:t>
            </a:r>
            <a:r>
              <a:rPr baseline="-25000" lang="en">
                <a:latin typeface="Calibri"/>
                <a:ea typeface="Calibri"/>
                <a:cs typeface="Calibri"/>
                <a:sym typeface="Calibri"/>
              </a:rPr>
              <a:t>now</a:t>
            </a:r>
            <a:r>
              <a:rPr lang="en">
                <a:latin typeface="Calibri"/>
                <a:ea typeface="Calibri"/>
                <a:cs typeface="Calibri"/>
                <a:sym typeface="Calibri"/>
              </a:rPr>
              <a:t>, we can set initial conditions for the tidal evolution at L</a:t>
            </a:r>
            <a:r>
              <a:rPr baseline="-25000" lang="en">
                <a:latin typeface="Calibri"/>
                <a:ea typeface="Calibri"/>
                <a:cs typeface="Calibri"/>
                <a:sym typeface="Calibri"/>
              </a:rPr>
              <a:t>in</a:t>
            </a: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
              <a:t>e</a:t>
            </a:r>
            <a:r>
              <a:rPr baseline="-25000" lang="en"/>
              <a:t>C</a:t>
            </a:r>
            <a:r>
              <a:rPr lang="en"/>
              <a:t> = ?</a:t>
            </a:r>
            <a:endParaRPr/>
          </a:p>
          <a:p>
            <a:pPr indent="0" lvl="0" marL="0" rtl="0" algn="l">
              <a:spcBef>
                <a:spcPts val="0"/>
              </a:spcBef>
              <a:spcAft>
                <a:spcPts val="0"/>
              </a:spcAft>
              <a:buNone/>
            </a:pPr>
            <a:r>
              <a:rPr lang="en"/>
              <a:t>Ω</a:t>
            </a:r>
            <a:r>
              <a:rPr baseline="-25000" lang="en"/>
              <a:t>P</a:t>
            </a:r>
            <a:r>
              <a:rPr lang="en"/>
              <a:t> = ? </a:t>
            </a:r>
            <a:endParaRPr/>
          </a:p>
          <a:p>
            <a:pPr indent="0" lvl="0" marL="0" rtl="0" algn="l">
              <a:spcBef>
                <a:spcPts val="0"/>
              </a:spcBef>
              <a:spcAft>
                <a:spcPts val="0"/>
              </a:spcAft>
              <a:buNone/>
            </a:pPr>
            <a:r>
              <a:rPr lang="en"/>
              <a:t>a</a:t>
            </a:r>
            <a:r>
              <a:rPr baseline="-25000" lang="en"/>
              <a:t>C</a:t>
            </a:r>
            <a:r>
              <a:rPr lang="en"/>
              <a:t> = ?</a:t>
            </a:r>
            <a:endParaRPr/>
          </a:p>
          <a:p>
            <a:pPr indent="0" lvl="0" marL="0" rtl="0" algn="l">
              <a:spcBef>
                <a:spcPts val="0"/>
              </a:spcBef>
              <a:spcAft>
                <a:spcPts val="0"/>
              </a:spcAft>
              <a:buNone/>
            </a:pPr>
            <a:r>
              <a:rPr lang="en"/>
              <a:t>Ω</a:t>
            </a:r>
            <a:r>
              <a:rPr baseline="-25000" lang="en"/>
              <a:t>C</a:t>
            </a:r>
            <a:r>
              <a:rPr lang="en"/>
              <a:t> /n</a:t>
            </a:r>
            <a:r>
              <a:rPr baseline="-25000" lang="en"/>
              <a:t>C</a:t>
            </a:r>
            <a:r>
              <a:rPr lang="en"/>
              <a:t> = 2</a:t>
            </a:r>
            <a:r>
              <a:rPr lang="en">
                <a:latin typeface="Calibri"/>
                <a:ea typeface="Calibri"/>
                <a:cs typeface="Calibri"/>
                <a:sym typeface="Calibri"/>
              </a:rPr>
              <a:t>  </a:t>
            </a:r>
            <a:endParaRPr>
              <a:latin typeface="Calibri"/>
              <a:ea typeface="Calibri"/>
              <a:cs typeface="Calibri"/>
              <a:sym typeface="Calibri"/>
            </a:endParaRPr>
          </a:p>
        </p:txBody>
      </p:sp>
      <p:sp>
        <p:nvSpPr>
          <p:cNvPr id="340" name="Google Shape;340;p37"/>
          <p:cNvSpPr txBox="1"/>
          <p:nvPr/>
        </p:nvSpPr>
        <p:spPr>
          <a:xfrm>
            <a:off x="242350" y="3294825"/>
            <a:ext cx="3395400" cy="12621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Initial conditions:</a:t>
            </a:r>
            <a:endParaRPr>
              <a:latin typeface="Calibri"/>
              <a:ea typeface="Calibri"/>
              <a:cs typeface="Calibri"/>
              <a:sym typeface="Calibri"/>
            </a:endParaRPr>
          </a:p>
          <a:p>
            <a:pPr indent="0" lvl="0" marL="0" rtl="0" algn="l">
              <a:spcBef>
                <a:spcPts val="0"/>
              </a:spcBef>
              <a:spcAft>
                <a:spcPts val="0"/>
              </a:spcAft>
              <a:buNone/>
            </a:pPr>
            <a:r>
              <a:rPr lang="en"/>
              <a:t>e</a:t>
            </a:r>
            <a:r>
              <a:rPr baseline="-25000" lang="en"/>
              <a:t>C</a:t>
            </a:r>
            <a:r>
              <a:rPr lang="en"/>
              <a:t> = </a:t>
            </a:r>
            <a:r>
              <a:rPr lang="en"/>
              <a:t>0.01, 0.1 or 0.2</a:t>
            </a:r>
            <a:endParaRPr/>
          </a:p>
          <a:p>
            <a:pPr indent="0" lvl="0" marL="0" rtl="0" algn="l">
              <a:spcBef>
                <a:spcPts val="0"/>
              </a:spcBef>
              <a:spcAft>
                <a:spcPts val="0"/>
              </a:spcAft>
              <a:buNone/>
            </a:pPr>
            <a:r>
              <a:rPr lang="en"/>
              <a:t>Ω</a:t>
            </a:r>
            <a:r>
              <a:rPr baseline="-25000" lang="en"/>
              <a:t>P</a:t>
            </a:r>
            <a:r>
              <a:rPr lang="en"/>
              <a:t> = ? (from L conservation)</a:t>
            </a:r>
            <a:endParaRPr/>
          </a:p>
          <a:p>
            <a:pPr indent="0" lvl="0" marL="0" rtl="0" algn="l">
              <a:spcBef>
                <a:spcPts val="0"/>
              </a:spcBef>
              <a:spcAft>
                <a:spcPts val="0"/>
              </a:spcAft>
              <a:buNone/>
            </a:pPr>
            <a:r>
              <a:rPr lang="en"/>
              <a:t>a</a:t>
            </a:r>
            <a:r>
              <a:rPr baseline="-25000" lang="en"/>
              <a:t>C</a:t>
            </a:r>
            <a:r>
              <a:rPr lang="en"/>
              <a:t> = 4 R</a:t>
            </a:r>
            <a:r>
              <a:rPr baseline="-25000" lang="en"/>
              <a:t>p</a:t>
            </a:r>
            <a:endParaRPr baseline="-25000"/>
          </a:p>
          <a:p>
            <a:pPr indent="0" lvl="0" marL="0" rtl="0" algn="l">
              <a:spcBef>
                <a:spcPts val="0"/>
              </a:spcBef>
              <a:spcAft>
                <a:spcPts val="0"/>
              </a:spcAft>
              <a:buNone/>
            </a:pPr>
            <a:r>
              <a:rPr lang="en"/>
              <a:t>Ω</a:t>
            </a:r>
            <a:r>
              <a:rPr baseline="-25000" lang="en"/>
              <a:t>C</a:t>
            </a:r>
            <a:r>
              <a:rPr lang="en"/>
              <a:t> /n</a:t>
            </a:r>
            <a:r>
              <a:rPr baseline="-25000" lang="en"/>
              <a:t>C</a:t>
            </a:r>
            <a:r>
              <a:rPr lang="en"/>
              <a:t> = 2</a:t>
            </a:r>
            <a:r>
              <a:rPr lang="en">
                <a:latin typeface="Calibri"/>
                <a:ea typeface="Calibri"/>
                <a:cs typeface="Calibri"/>
                <a:sym typeface="Calibri"/>
              </a:rPr>
              <a:t>  </a:t>
            </a:r>
            <a:endParaRPr>
              <a:latin typeface="Calibri"/>
              <a:ea typeface="Calibri"/>
              <a:cs typeface="Calibri"/>
              <a:sym typeface="Calibri"/>
            </a:endParaRPr>
          </a:p>
        </p:txBody>
      </p:sp>
      <p:pic>
        <p:nvPicPr>
          <p:cNvPr id="341" name="Google Shape;341;p37"/>
          <p:cNvPicPr preferRelativeResize="0"/>
          <p:nvPr/>
        </p:nvPicPr>
        <p:blipFill>
          <a:blip r:embed="rId5">
            <a:alphaModFix/>
          </a:blip>
          <a:stretch>
            <a:fillRect/>
          </a:stretch>
        </p:blipFill>
        <p:spPr>
          <a:xfrm>
            <a:off x="197375" y="4768425"/>
            <a:ext cx="3332926" cy="988950"/>
          </a:xfrm>
          <a:prstGeom prst="rect">
            <a:avLst/>
          </a:prstGeom>
          <a:noFill/>
          <a:ln>
            <a:noFill/>
          </a:ln>
        </p:spPr>
      </p:pic>
      <p:sp>
        <p:nvSpPr>
          <p:cNvPr id="342" name="Google Shape;342;p37"/>
          <p:cNvSpPr txBox="1"/>
          <p:nvPr/>
        </p:nvSpPr>
        <p:spPr>
          <a:xfrm>
            <a:off x="287325" y="4556925"/>
            <a:ext cx="85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we                        w        we can parametrize the tidal dissipation by means of </a:t>
            </a:r>
            <a:endParaRPr/>
          </a:p>
        </p:txBody>
      </p:sp>
      <p:pic>
        <p:nvPicPr>
          <p:cNvPr id="343" name="Google Shape;343;p37"/>
          <p:cNvPicPr preferRelativeResize="0"/>
          <p:nvPr/>
        </p:nvPicPr>
        <p:blipFill>
          <a:blip r:embed="rId6">
            <a:alphaModFix/>
          </a:blip>
          <a:stretch>
            <a:fillRect/>
          </a:stretch>
        </p:blipFill>
        <p:spPr>
          <a:xfrm>
            <a:off x="865975" y="4618913"/>
            <a:ext cx="2771775" cy="276225"/>
          </a:xfrm>
          <a:prstGeom prst="rect">
            <a:avLst/>
          </a:prstGeom>
          <a:noFill/>
          <a:ln>
            <a:noFill/>
          </a:ln>
        </p:spPr>
      </p:pic>
      <p:sp>
        <p:nvSpPr>
          <p:cNvPr id="344" name="Google Shape;344;p37"/>
          <p:cNvSpPr/>
          <p:nvPr/>
        </p:nvSpPr>
        <p:spPr>
          <a:xfrm rot="5400000">
            <a:off x="2281113" y="4935000"/>
            <a:ext cx="618300" cy="1697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45" name="Google Shape;345;p37"/>
          <p:cNvSpPr txBox="1"/>
          <p:nvPr/>
        </p:nvSpPr>
        <p:spPr>
          <a:xfrm>
            <a:off x="2454650" y="6016800"/>
            <a:ext cx="5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r>
              <a:rPr lang="en">
                <a:solidFill>
                  <a:srgbClr val="FF0000"/>
                </a:solidFill>
              </a:rPr>
              <a:t>2</a:t>
            </a:r>
            <a:r>
              <a:rPr lang="en">
                <a:solidFill>
                  <a:srgbClr val="FF0000"/>
                </a:solidFill>
                <a:latin typeface="Calibri"/>
                <a:ea typeface="Calibri"/>
                <a:cs typeface="Calibri"/>
                <a:sym typeface="Calibri"/>
              </a:rPr>
              <a:t>  </a:t>
            </a:r>
            <a:endParaRPr>
              <a:solidFill>
                <a:srgbClr val="FF0000"/>
              </a:solidFill>
              <a:latin typeface="Calibri"/>
              <a:ea typeface="Calibri"/>
              <a:cs typeface="Calibri"/>
              <a:sym typeface="Calibri"/>
            </a:endParaRPr>
          </a:p>
        </p:txBody>
      </p:sp>
      <p:sp>
        <p:nvSpPr>
          <p:cNvPr id="346" name="Google Shape;346;p37"/>
          <p:cNvSpPr txBox="1"/>
          <p:nvPr/>
        </p:nvSpPr>
        <p:spPr>
          <a:xfrm>
            <a:off x="3795000" y="3294825"/>
            <a:ext cx="3395400" cy="12621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Final </a:t>
            </a:r>
            <a:r>
              <a:rPr lang="en">
                <a:latin typeface="Calibri"/>
                <a:ea typeface="Calibri"/>
                <a:cs typeface="Calibri"/>
                <a:sym typeface="Calibri"/>
              </a:rPr>
              <a:t>conditions:</a:t>
            </a:r>
            <a:endParaRPr>
              <a:latin typeface="Calibri"/>
              <a:ea typeface="Calibri"/>
              <a:cs typeface="Calibri"/>
              <a:sym typeface="Calibri"/>
            </a:endParaRPr>
          </a:p>
          <a:p>
            <a:pPr indent="0" lvl="0" marL="0" rtl="0" algn="l">
              <a:spcBef>
                <a:spcPts val="0"/>
              </a:spcBef>
              <a:spcAft>
                <a:spcPts val="0"/>
              </a:spcAft>
              <a:buNone/>
            </a:pPr>
            <a:r>
              <a:rPr lang="en"/>
              <a:t>e</a:t>
            </a:r>
            <a:r>
              <a:rPr baseline="-25000" lang="en"/>
              <a:t>C</a:t>
            </a:r>
            <a:r>
              <a:rPr lang="en"/>
              <a:t> ~ 0</a:t>
            </a:r>
            <a:endParaRPr/>
          </a:p>
          <a:p>
            <a:pPr indent="0" lvl="0" marL="0" rtl="0" algn="l">
              <a:spcBef>
                <a:spcPts val="0"/>
              </a:spcBef>
              <a:spcAft>
                <a:spcPts val="0"/>
              </a:spcAft>
              <a:buNone/>
            </a:pPr>
            <a:r>
              <a:rPr lang="en"/>
              <a:t>Ω</a:t>
            </a:r>
            <a:r>
              <a:rPr baseline="-25000" lang="en"/>
              <a:t>P</a:t>
            </a:r>
            <a:r>
              <a:rPr lang="en"/>
              <a:t> = </a:t>
            </a:r>
            <a:r>
              <a:rPr lang="en"/>
              <a:t>Ω</a:t>
            </a:r>
            <a:r>
              <a:rPr baseline="-25000" lang="en"/>
              <a:t>C</a:t>
            </a:r>
            <a:r>
              <a:rPr lang="en"/>
              <a:t> = n</a:t>
            </a:r>
            <a:r>
              <a:rPr baseline="-25000" lang="en"/>
              <a:t>C</a:t>
            </a:r>
            <a:r>
              <a:rPr lang="en"/>
              <a:t> (dual </a:t>
            </a:r>
            <a:r>
              <a:rPr lang="en"/>
              <a:t>synchronous</a:t>
            </a:r>
            <a:r>
              <a:rPr lang="en"/>
              <a:t>)</a:t>
            </a:r>
            <a:endParaRPr/>
          </a:p>
          <a:p>
            <a:pPr indent="0" lvl="0" marL="0" rtl="0" algn="l">
              <a:spcBef>
                <a:spcPts val="0"/>
              </a:spcBef>
              <a:spcAft>
                <a:spcPts val="0"/>
              </a:spcAft>
              <a:buNone/>
            </a:pPr>
            <a:r>
              <a:rPr lang="en"/>
              <a:t>a</a:t>
            </a:r>
            <a:r>
              <a:rPr baseline="-25000" lang="en"/>
              <a:t>C</a:t>
            </a:r>
            <a:r>
              <a:rPr lang="en"/>
              <a:t> = 16.5 R</a:t>
            </a:r>
            <a:r>
              <a:rPr baseline="-25000" lang="en"/>
              <a:t>p</a:t>
            </a:r>
            <a:endParaRPr baseline="-25000"/>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Tidal evolution PC</a:t>
            </a:r>
            <a:endParaRPr/>
          </a:p>
        </p:txBody>
      </p:sp>
      <p:pic>
        <p:nvPicPr>
          <p:cNvPr id="352" name="Google Shape;352;p38"/>
          <p:cNvPicPr preferRelativeResize="0"/>
          <p:nvPr/>
        </p:nvPicPr>
        <p:blipFill>
          <a:blip r:embed="rId3">
            <a:alphaModFix/>
          </a:blip>
          <a:stretch>
            <a:fillRect/>
          </a:stretch>
        </p:blipFill>
        <p:spPr>
          <a:xfrm>
            <a:off x="165625" y="919173"/>
            <a:ext cx="5984224" cy="4646650"/>
          </a:xfrm>
          <a:prstGeom prst="rect">
            <a:avLst/>
          </a:prstGeom>
          <a:noFill/>
          <a:ln>
            <a:noFill/>
          </a:ln>
        </p:spPr>
      </p:pic>
      <p:pic>
        <p:nvPicPr>
          <p:cNvPr id="353" name="Google Shape;353;p38"/>
          <p:cNvPicPr preferRelativeResize="0"/>
          <p:nvPr/>
        </p:nvPicPr>
        <p:blipFill>
          <a:blip r:embed="rId4">
            <a:alphaModFix/>
          </a:blip>
          <a:stretch>
            <a:fillRect/>
          </a:stretch>
        </p:blipFill>
        <p:spPr>
          <a:xfrm>
            <a:off x="1112450" y="6613888"/>
            <a:ext cx="5581650" cy="200025"/>
          </a:xfrm>
          <a:prstGeom prst="rect">
            <a:avLst/>
          </a:prstGeom>
          <a:noFill/>
          <a:ln>
            <a:noFill/>
          </a:ln>
        </p:spPr>
      </p:pic>
      <p:cxnSp>
        <p:nvCxnSpPr>
          <p:cNvPr id="354" name="Google Shape;354;p38"/>
          <p:cNvCxnSpPr>
            <a:stCxn id="352" idx="1"/>
          </p:cNvCxnSpPr>
          <p:nvPr/>
        </p:nvCxnSpPr>
        <p:spPr>
          <a:xfrm>
            <a:off x="165625" y="3242498"/>
            <a:ext cx="1727700" cy="1007700"/>
          </a:xfrm>
          <a:prstGeom prst="straightConnector1">
            <a:avLst/>
          </a:prstGeom>
          <a:noFill/>
          <a:ln cap="flat" cmpd="sng" w="9525">
            <a:solidFill>
              <a:srgbClr val="FF0000"/>
            </a:solidFill>
            <a:prstDash val="solid"/>
            <a:round/>
            <a:headEnd len="med" w="med" type="none"/>
            <a:tailEnd len="med" w="med" type="stealth"/>
          </a:ln>
        </p:spPr>
      </p:cxnSp>
      <p:sp>
        <p:nvSpPr>
          <p:cNvPr id="355" name="Google Shape;355;p38"/>
          <p:cNvSpPr/>
          <p:nvPr/>
        </p:nvSpPr>
        <p:spPr>
          <a:xfrm>
            <a:off x="4521725" y="4376225"/>
            <a:ext cx="683700" cy="31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txBox="1"/>
          <p:nvPr/>
        </p:nvSpPr>
        <p:spPr>
          <a:xfrm>
            <a:off x="7182225" y="4066325"/>
            <a:ext cx="18360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Pseudo-syncronous state. Constant Dt ?</a:t>
            </a:r>
            <a:endParaRPr>
              <a:solidFill>
                <a:srgbClr val="FF0000"/>
              </a:solidFill>
              <a:latin typeface="Calibri"/>
              <a:ea typeface="Calibri"/>
              <a:cs typeface="Calibri"/>
              <a:sym typeface="Calibri"/>
            </a:endParaRPr>
          </a:p>
        </p:txBody>
      </p:sp>
      <p:cxnSp>
        <p:nvCxnSpPr>
          <p:cNvPr id="357" name="Google Shape;357;p38"/>
          <p:cNvCxnSpPr/>
          <p:nvPr/>
        </p:nvCxnSpPr>
        <p:spPr>
          <a:xfrm>
            <a:off x="5413475" y="1190930"/>
            <a:ext cx="0" cy="3696300"/>
          </a:xfrm>
          <a:prstGeom prst="straightConnector1">
            <a:avLst/>
          </a:prstGeom>
          <a:noFill/>
          <a:ln cap="flat" cmpd="sng" w="9525">
            <a:solidFill>
              <a:srgbClr val="FF0000"/>
            </a:solidFill>
            <a:prstDash val="solid"/>
            <a:round/>
            <a:headEnd len="med" w="med" type="triangle"/>
            <a:tailEnd len="med" w="med" type="none"/>
          </a:ln>
        </p:spPr>
      </p:cxnSp>
      <p:sp>
        <p:nvSpPr>
          <p:cNvPr id="358" name="Google Shape;358;p38"/>
          <p:cNvSpPr txBox="1"/>
          <p:nvPr/>
        </p:nvSpPr>
        <p:spPr>
          <a:xfrm>
            <a:off x="152400" y="5470800"/>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359" name="Google Shape;359;p38"/>
          <p:cNvSpPr/>
          <p:nvPr/>
        </p:nvSpPr>
        <p:spPr>
          <a:xfrm>
            <a:off x="1587875" y="6080688"/>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txBox="1"/>
          <p:nvPr/>
        </p:nvSpPr>
        <p:spPr>
          <a:xfrm>
            <a:off x="3257800" y="5897552"/>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361" name="Google Shape;361;p38"/>
          <p:cNvPicPr preferRelativeResize="0"/>
          <p:nvPr/>
        </p:nvPicPr>
        <p:blipFill>
          <a:blip r:embed="rId5">
            <a:alphaModFix/>
          </a:blip>
          <a:stretch>
            <a:fillRect/>
          </a:stretch>
        </p:blipFill>
        <p:spPr>
          <a:xfrm>
            <a:off x="5029925" y="5816063"/>
            <a:ext cx="2761275" cy="753075"/>
          </a:xfrm>
          <a:prstGeom prst="rect">
            <a:avLst/>
          </a:prstGeom>
          <a:noFill/>
          <a:ln>
            <a:noFill/>
          </a:ln>
        </p:spPr>
      </p:pic>
      <p:sp>
        <p:nvSpPr>
          <p:cNvPr id="362" name="Google Shape;362;p38"/>
          <p:cNvSpPr txBox="1"/>
          <p:nvPr/>
        </p:nvSpPr>
        <p:spPr>
          <a:xfrm>
            <a:off x="6018225" y="1448375"/>
            <a:ext cx="30000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Max(e) = Max(psi_dot/n)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39"/>
          <p:cNvSpPr txBox="1"/>
          <p:nvPr>
            <p:ph idx="4294967295" type="body"/>
          </p:nvPr>
        </p:nvSpPr>
        <p:spPr>
          <a:xfrm>
            <a:off x="89425" y="163775"/>
            <a:ext cx="8503800" cy="5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Tidal Evolution.</a:t>
            </a:r>
            <a:endParaRPr sz="2000"/>
          </a:p>
          <a:p>
            <a:pPr indent="0" lvl="0" marL="0" rtl="0" algn="l">
              <a:spcBef>
                <a:spcPts val="0"/>
              </a:spcBef>
              <a:spcAft>
                <a:spcPts val="0"/>
              </a:spcAft>
              <a:buNone/>
            </a:pPr>
            <a:r>
              <a:t/>
            </a:r>
            <a:endParaRPr sz="2000"/>
          </a:p>
        </p:txBody>
      </p:sp>
      <p:sp>
        <p:nvSpPr>
          <p:cNvPr id="368" name="Google Shape;368;p39"/>
          <p:cNvSpPr txBox="1"/>
          <p:nvPr/>
        </p:nvSpPr>
        <p:spPr>
          <a:xfrm>
            <a:off x="152400" y="4785000"/>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a:t>
            </a:r>
            <a:r>
              <a:rPr lang="en" sz="2000">
                <a:solidFill>
                  <a:schemeClr val="dk2"/>
                </a:solidFill>
                <a:latin typeface="Calibri"/>
                <a:ea typeface="Calibri"/>
                <a:cs typeface="Calibri"/>
                <a:sym typeface="Calibri"/>
              </a:rPr>
              <a:t>.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369" name="Google Shape;369;p39"/>
          <p:cNvSpPr/>
          <p:nvPr/>
        </p:nvSpPr>
        <p:spPr>
          <a:xfrm>
            <a:off x="1587875" y="5394888"/>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txBox="1"/>
          <p:nvPr/>
        </p:nvSpPr>
        <p:spPr>
          <a:xfrm>
            <a:off x="3257800" y="5211752"/>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371" name="Google Shape;371;p39"/>
          <p:cNvPicPr preferRelativeResize="0"/>
          <p:nvPr/>
        </p:nvPicPr>
        <p:blipFill>
          <a:blip r:embed="rId3">
            <a:alphaModFix/>
          </a:blip>
          <a:stretch>
            <a:fillRect/>
          </a:stretch>
        </p:blipFill>
        <p:spPr>
          <a:xfrm>
            <a:off x="992901" y="6423000"/>
            <a:ext cx="1959574" cy="344249"/>
          </a:xfrm>
          <a:prstGeom prst="rect">
            <a:avLst/>
          </a:prstGeom>
          <a:noFill/>
          <a:ln>
            <a:noFill/>
          </a:ln>
        </p:spPr>
      </p:pic>
      <p:pic>
        <p:nvPicPr>
          <p:cNvPr id="372" name="Google Shape;372;p39"/>
          <p:cNvPicPr preferRelativeResize="0"/>
          <p:nvPr/>
        </p:nvPicPr>
        <p:blipFill>
          <a:blip r:embed="rId4">
            <a:alphaModFix/>
          </a:blip>
          <a:stretch>
            <a:fillRect/>
          </a:stretch>
        </p:blipFill>
        <p:spPr>
          <a:xfrm>
            <a:off x="3367088" y="6335699"/>
            <a:ext cx="2409825" cy="419100"/>
          </a:xfrm>
          <a:prstGeom prst="rect">
            <a:avLst/>
          </a:prstGeom>
          <a:noFill/>
          <a:ln>
            <a:noFill/>
          </a:ln>
        </p:spPr>
      </p:pic>
      <p:pic>
        <p:nvPicPr>
          <p:cNvPr id="373" name="Google Shape;373;p39"/>
          <p:cNvPicPr preferRelativeResize="0"/>
          <p:nvPr/>
        </p:nvPicPr>
        <p:blipFill>
          <a:blip r:embed="rId5">
            <a:alphaModFix/>
          </a:blip>
          <a:stretch>
            <a:fillRect/>
          </a:stretch>
        </p:blipFill>
        <p:spPr>
          <a:xfrm>
            <a:off x="5029925" y="5130263"/>
            <a:ext cx="2761275" cy="753075"/>
          </a:xfrm>
          <a:prstGeom prst="rect">
            <a:avLst/>
          </a:prstGeom>
          <a:noFill/>
          <a:ln>
            <a:noFill/>
          </a:ln>
        </p:spPr>
      </p:pic>
      <p:pic>
        <p:nvPicPr>
          <p:cNvPr id="374" name="Google Shape;374;p39"/>
          <p:cNvPicPr preferRelativeResize="0"/>
          <p:nvPr/>
        </p:nvPicPr>
        <p:blipFill>
          <a:blip r:embed="rId6">
            <a:alphaModFix/>
          </a:blip>
          <a:stretch>
            <a:fillRect/>
          </a:stretch>
        </p:blipFill>
        <p:spPr>
          <a:xfrm>
            <a:off x="152400" y="660775"/>
            <a:ext cx="6630934" cy="4017125"/>
          </a:xfrm>
          <a:prstGeom prst="rect">
            <a:avLst/>
          </a:prstGeom>
          <a:noFill/>
          <a:ln>
            <a:noFill/>
          </a:ln>
        </p:spPr>
      </p:pic>
      <p:cxnSp>
        <p:nvCxnSpPr>
          <p:cNvPr id="375" name="Google Shape;375;p39"/>
          <p:cNvCxnSpPr/>
          <p:nvPr/>
        </p:nvCxnSpPr>
        <p:spPr>
          <a:xfrm>
            <a:off x="6062475" y="493775"/>
            <a:ext cx="0" cy="3877200"/>
          </a:xfrm>
          <a:prstGeom prst="straightConnector1">
            <a:avLst/>
          </a:prstGeom>
          <a:noFill/>
          <a:ln cap="flat" cmpd="sng" w="9525">
            <a:solidFill>
              <a:schemeClr val="dk2"/>
            </a:solidFill>
            <a:prstDash val="solid"/>
            <a:round/>
            <a:headEnd len="med" w="med" type="triangle"/>
            <a:tailEnd len="med" w="med" type="none"/>
          </a:ln>
        </p:spPr>
      </p:cxnSp>
      <p:sp>
        <p:nvSpPr>
          <p:cNvPr id="376" name="Google Shape;376;p39"/>
          <p:cNvSpPr txBox="1"/>
          <p:nvPr/>
        </p:nvSpPr>
        <p:spPr>
          <a:xfrm>
            <a:off x="5349225" y="65525"/>
            <a:ext cx="30000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Max(e) = Max(psi_dot/n)</a:t>
            </a:r>
            <a:endParaRPr/>
          </a:p>
        </p:txBody>
      </p:sp>
      <p:sp>
        <p:nvSpPr>
          <p:cNvPr id="377" name="Google Shape;377;p39"/>
          <p:cNvSpPr txBox="1"/>
          <p:nvPr/>
        </p:nvSpPr>
        <p:spPr>
          <a:xfrm>
            <a:off x="6929700" y="1785000"/>
            <a:ext cx="13623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Our results</a:t>
            </a:r>
            <a:endParaRPr/>
          </a:p>
        </p:txBody>
      </p:sp>
      <p:sp>
        <p:nvSpPr>
          <p:cNvPr id="378" name="Google Shape;378;p39"/>
          <p:cNvSpPr txBox="1"/>
          <p:nvPr/>
        </p:nvSpPr>
        <p:spPr>
          <a:xfrm>
            <a:off x="152400" y="4804163"/>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379" name="Google Shape;379;p39"/>
          <p:cNvSpPr/>
          <p:nvPr/>
        </p:nvSpPr>
        <p:spPr>
          <a:xfrm>
            <a:off x="1587875" y="5414050"/>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txBox="1"/>
          <p:nvPr/>
        </p:nvSpPr>
        <p:spPr>
          <a:xfrm>
            <a:off x="3257800" y="5230915"/>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381" name="Google Shape;381;p39"/>
          <p:cNvPicPr preferRelativeResize="0"/>
          <p:nvPr/>
        </p:nvPicPr>
        <p:blipFill>
          <a:blip r:embed="rId5">
            <a:alphaModFix/>
          </a:blip>
          <a:stretch>
            <a:fillRect/>
          </a:stretch>
        </p:blipFill>
        <p:spPr>
          <a:xfrm>
            <a:off x="5029925" y="5149425"/>
            <a:ext cx="2761275" cy="753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p:nvPr/>
        </p:nvSpPr>
        <p:spPr>
          <a:xfrm>
            <a:off x="200075" y="4348650"/>
            <a:ext cx="6610800" cy="61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214282" y="1200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Formation theories		Pluto</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a:t>
            </a:r>
            <a:endParaRPr b="1" sz="2000">
              <a:latin typeface="Century Gothic"/>
              <a:ea typeface="Century Gothic"/>
              <a:cs typeface="Century Gothic"/>
              <a:sym typeface="Century Gothic"/>
            </a:endParaRPr>
          </a:p>
          <a:p>
            <a:pPr indent="0" lvl="0" marL="0" marR="0" rtl="0" algn="l">
              <a:spcBef>
                <a:spcPts val="0"/>
              </a:spcBef>
              <a:spcAft>
                <a:spcPts val="0"/>
              </a:spcAft>
              <a:buNone/>
            </a:pPr>
            <a:r>
              <a:rPr b="1" lang="en" sz="2000">
                <a:latin typeface="Century Gothic"/>
                <a:ea typeface="Century Gothic"/>
                <a:cs typeface="Century Gothic"/>
                <a:sym typeface="Century Gothic"/>
              </a:rPr>
              <a:t>						Pluto-Charon + Moons</a:t>
            </a:r>
            <a:endParaRPr b="1" sz="2000">
              <a:latin typeface="Century Gothic"/>
              <a:ea typeface="Century Gothic"/>
              <a:cs typeface="Century Gothic"/>
              <a:sym typeface="Century Gothic"/>
            </a:endParaRPr>
          </a:p>
        </p:txBody>
      </p:sp>
      <p:sp>
        <p:nvSpPr>
          <p:cNvPr id="388" name="Google Shape;388;p40"/>
          <p:cNvSpPr/>
          <p:nvPr/>
        </p:nvSpPr>
        <p:spPr>
          <a:xfrm>
            <a:off x="214282" y="2285990"/>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Dynamics of circumbinary moons</a:t>
            </a:r>
            <a:r>
              <a:rPr b="1" lang="en" sz="2000" u="none">
                <a:solidFill>
                  <a:srgbClr val="000000"/>
                </a:solidFill>
                <a:latin typeface="Century Gothic"/>
                <a:ea typeface="Century Gothic"/>
                <a:cs typeface="Century Gothic"/>
                <a:sym typeface="Century Gothic"/>
              </a:rPr>
              <a:t> </a:t>
            </a:r>
            <a:r>
              <a:rPr b="1" lang="en" sz="2000">
                <a:solidFill>
                  <a:srgbClr val="E40000"/>
                </a:solidFill>
                <a:latin typeface="Century Gothic"/>
                <a:ea typeface="Century Gothic"/>
                <a:cs typeface="Century Gothic"/>
                <a:sym typeface="Century Gothic"/>
              </a:rPr>
              <a:t>around PC</a:t>
            </a:r>
            <a:endParaRPr sz="1800" u="sng">
              <a:solidFill>
                <a:srgbClr val="000000"/>
              </a:solidFill>
              <a:latin typeface="Arial"/>
              <a:ea typeface="Arial"/>
              <a:cs typeface="Arial"/>
              <a:sym typeface="Arial"/>
            </a:endParaRPr>
          </a:p>
        </p:txBody>
      </p:sp>
      <p:sp>
        <p:nvSpPr>
          <p:cNvPr id="389" name="Google Shape;389;p40"/>
          <p:cNvSpPr/>
          <p:nvPr/>
        </p:nvSpPr>
        <p:spPr>
          <a:xfrm>
            <a:off x="214282" y="3371843"/>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a:t>
            </a:r>
            <a:endParaRPr sz="1800" u="sng">
              <a:solidFill>
                <a:srgbClr val="000000"/>
              </a:solidFill>
              <a:latin typeface="Arial"/>
              <a:ea typeface="Arial"/>
              <a:cs typeface="Arial"/>
              <a:sym typeface="Arial"/>
            </a:endParaRPr>
          </a:p>
        </p:txBody>
      </p:sp>
      <p:sp>
        <p:nvSpPr>
          <p:cNvPr id="390" name="Google Shape;390;p40"/>
          <p:cNvSpPr/>
          <p:nvPr/>
        </p:nvSpPr>
        <p:spPr>
          <a:xfrm>
            <a:off x="214275" y="5543551"/>
            <a:ext cx="8858400" cy="73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000">
                <a:solidFill>
                  <a:srgbClr val="FF0000"/>
                </a:solidFill>
                <a:latin typeface="Century Gothic"/>
                <a:ea typeface="Century Gothic"/>
                <a:cs typeface="Century Gothic"/>
                <a:sym typeface="Century Gothic"/>
              </a:rPr>
              <a:t>Dynamics and survival scenario for surrounding particles</a:t>
            </a:r>
            <a:endParaRPr sz="1800" u="sng">
              <a:solidFill>
                <a:srgbClr val="000000"/>
              </a:solidFill>
              <a:latin typeface="Arial"/>
              <a:ea typeface="Arial"/>
              <a:cs typeface="Arial"/>
              <a:sym typeface="Arial"/>
            </a:endParaRPr>
          </a:p>
        </p:txBody>
      </p:sp>
      <p:sp>
        <p:nvSpPr>
          <p:cNvPr id="391" name="Google Shape;391;p40"/>
          <p:cNvSpPr/>
          <p:nvPr/>
        </p:nvSpPr>
        <p:spPr>
          <a:xfrm>
            <a:off x="214282" y="438136"/>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Outline</a:t>
            </a:r>
            <a:endParaRPr sz="1800" u="sng">
              <a:solidFill>
                <a:srgbClr val="000000"/>
              </a:solidFill>
              <a:latin typeface="Arial"/>
              <a:ea typeface="Arial"/>
              <a:cs typeface="Arial"/>
              <a:sym typeface="Arial"/>
            </a:endParaRPr>
          </a:p>
        </p:txBody>
      </p:sp>
      <p:sp>
        <p:nvSpPr>
          <p:cNvPr id="392" name="Google Shape;392;p40"/>
          <p:cNvSpPr/>
          <p:nvPr/>
        </p:nvSpPr>
        <p:spPr>
          <a:xfrm>
            <a:off x="214282" y="4457697"/>
            <a:ext cx="8715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latin typeface="Century Gothic"/>
                <a:ea typeface="Century Gothic"/>
                <a:cs typeface="Century Gothic"/>
                <a:sym typeface="Century Gothic"/>
              </a:rPr>
              <a:t>Tidal expansion of PC and surrounding particles</a:t>
            </a:r>
            <a:endParaRPr sz="1800" u="sng">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a:t>
            </a:r>
            <a:endParaRPr sz="2000"/>
          </a:p>
          <a:p>
            <a:pPr indent="0" lvl="0" marL="0" rtl="0" algn="ctr">
              <a:spcBef>
                <a:spcPts val="0"/>
              </a:spcBef>
              <a:spcAft>
                <a:spcPts val="0"/>
              </a:spcAft>
              <a:buNone/>
            </a:pPr>
            <a:r>
              <a:t/>
            </a:r>
            <a:endParaRPr sz="2000"/>
          </a:p>
        </p:txBody>
      </p:sp>
      <p:sp>
        <p:nvSpPr>
          <p:cNvPr id="398" name="Google Shape;398;p41"/>
          <p:cNvSpPr txBox="1"/>
          <p:nvPr/>
        </p:nvSpPr>
        <p:spPr>
          <a:xfrm>
            <a:off x="152400" y="4785000"/>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399" name="Google Shape;399;p41"/>
          <p:cNvSpPr/>
          <p:nvPr/>
        </p:nvSpPr>
        <p:spPr>
          <a:xfrm>
            <a:off x="1587875" y="5394888"/>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txBox="1"/>
          <p:nvPr/>
        </p:nvSpPr>
        <p:spPr>
          <a:xfrm>
            <a:off x="3257800" y="5211752"/>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401" name="Google Shape;401;p41"/>
          <p:cNvPicPr preferRelativeResize="0"/>
          <p:nvPr/>
        </p:nvPicPr>
        <p:blipFill>
          <a:blip r:embed="rId3">
            <a:alphaModFix/>
          </a:blip>
          <a:stretch>
            <a:fillRect/>
          </a:stretch>
        </p:blipFill>
        <p:spPr>
          <a:xfrm>
            <a:off x="992901" y="6423000"/>
            <a:ext cx="1959574" cy="344249"/>
          </a:xfrm>
          <a:prstGeom prst="rect">
            <a:avLst/>
          </a:prstGeom>
          <a:noFill/>
          <a:ln>
            <a:noFill/>
          </a:ln>
        </p:spPr>
      </p:pic>
      <p:pic>
        <p:nvPicPr>
          <p:cNvPr id="402" name="Google Shape;402;p41"/>
          <p:cNvPicPr preferRelativeResize="0"/>
          <p:nvPr/>
        </p:nvPicPr>
        <p:blipFill>
          <a:blip r:embed="rId4">
            <a:alphaModFix/>
          </a:blip>
          <a:stretch>
            <a:fillRect/>
          </a:stretch>
        </p:blipFill>
        <p:spPr>
          <a:xfrm>
            <a:off x="3367088" y="6335699"/>
            <a:ext cx="2409825" cy="419100"/>
          </a:xfrm>
          <a:prstGeom prst="rect">
            <a:avLst/>
          </a:prstGeom>
          <a:noFill/>
          <a:ln>
            <a:noFill/>
          </a:ln>
        </p:spPr>
      </p:pic>
      <p:pic>
        <p:nvPicPr>
          <p:cNvPr id="403" name="Google Shape;403;p41"/>
          <p:cNvPicPr preferRelativeResize="0"/>
          <p:nvPr/>
        </p:nvPicPr>
        <p:blipFill>
          <a:blip r:embed="rId5">
            <a:alphaModFix/>
          </a:blip>
          <a:stretch>
            <a:fillRect/>
          </a:stretch>
        </p:blipFill>
        <p:spPr>
          <a:xfrm>
            <a:off x="5029925" y="5130263"/>
            <a:ext cx="2761275" cy="753075"/>
          </a:xfrm>
          <a:prstGeom prst="rect">
            <a:avLst/>
          </a:prstGeom>
          <a:noFill/>
          <a:ln>
            <a:noFill/>
          </a:ln>
        </p:spPr>
      </p:pic>
      <p:sp>
        <p:nvSpPr>
          <p:cNvPr id="404" name="Google Shape;404;p41"/>
          <p:cNvSpPr txBox="1"/>
          <p:nvPr/>
        </p:nvSpPr>
        <p:spPr>
          <a:xfrm>
            <a:off x="5273100" y="256525"/>
            <a:ext cx="37947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Particles Chen (Tidal Transport) </a:t>
            </a:r>
            <a:endParaRPr/>
          </a:p>
        </p:txBody>
      </p:sp>
      <p:pic>
        <p:nvPicPr>
          <p:cNvPr id="405" name="Google Shape;405;p41"/>
          <p:cNvPicPr preferRelativeResize="0"/>
          <p:nvPr/>
        </p:nvPicPr>
        <p:blipFill>
          <a:blip r:embed="rId6">
            <a:alphaModFix/>
          </a:blip>
          <a:stretch>
            <a:fillRect/>
          </a:stretch>
        </p:blipFill>
        <p:spPr>
          <a:xfrm>
            <a:off x="152400" y="771650"/>
            <a:ext cx="8440826" cy="4103785"/>
          </a:xfrm>
          <a:prstGeom prst="rect">
            <a:avLst/>
          </a:prstGeom>
          <a:noFill/>
          <a:ln>
            <a:noFill/>
          </a:ln>
        </p:spPr>
      </p:pic>
      <p:cxnSp>
        <p:nvCxnSpPr>
          <p:cNvPr id="406" name="Google Shape;406;p41"/>
          <p:cNvCxnSpPr/>
          <p:nvPr/>
        </p:nvCxnSpPr>
        <p:spPr>
          <a:xfrm>
            <a:off x="5024375" y="2613250"/>
            <a:ext cx="3320700" cy="0"/>
          </a:xfrm>
          <a:prstGeom prst="straightConnector1">
            <a:avLst/>
          </a:prstGeom>
          <a:noFill/>
          <a:ln cap="flat" cmpd="sng" w="28575">
            <a:solidFill>
              <a:srgbClr val="FF0000"/>
            </a:solidFill>
            <a:prstDash val="solid"/>
            <a:round/>
            <a:headEnd len="med" w="med" type="none"/>
            <a:tailEnd len="med" w="med" type="none"/>
          </a:ln>
        </p:spPr>
      </p:cxnSp>
      <p:cxnSp>
        <p:nvCxnSpPr>
          <p:cNvPr id="407" name="Google Shape;407;p41"/>
          <p:cNvCxnSpPr/>
          <p:nvPr/>
        </p:nvCxnSpPr>
        <p:spPr>
          <a:xfrm flipH="1">
            <a:off x="6757000" y="938475"/>
            <a:ext cx="28800" cy="3421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5"/>
          <p:cNvPicPr preferRelativeResize="0"/>
          <p:nvPr/>
        </p:nvPicPr>
        <p:blipFill>
          <a:blip r:embed="rId3">
            <a:alphaModFix/>
          </a:blip>
          <a:stretch>
            <a:fillRect/>
          </a:stretch>
        </p:blipFill>
        <p:spPr>
          <a:xfrm>
            <a:off x="227325" y="1524000"/>
            <a:ext cx="8689350" cy="4670050"/>
          </a:xfrm>
          <a:prstGeom prst="rect">
            <a:avLst/>
          </a:prstGeom>
          <a:noFill/>
          <a:ln>
            <a:noFill/>
          </a:ln>
        </p:spPr>
      </p:pic>
      <p:sp>
        <p:nvSpPr>
          <p:cNvPr id="151" name="Google Shape;151;p15"/>
          <p:cNvSpPr txBox="1"/>
          <p:nvPr>
            <p:ph type="title"/>
          </p:nvPr>
        </p:nvSpPr>
        <p:spPr>
          <a:xfrm>
            <a:off x="206400" y="2212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orbit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a:t>
            </a:r>
            <a:endParaRPr sz="2000"/>
          </a:p>
          <a:p>
            <a:pPr indent="0" lvl="0" marL="0" rtl="0" algn="ctr">
              <a:spcBef>
                <a:spcPts val="0"/>
              </a:spcBef>
              <a:spcAft>
                <a:spcPts val="0"/>
              </a:spcAft>
              <a:buNone/>
            </a:pPr>
            <a:r>
              <a:t/>
            </a:r>
            <a:endParaRPr sz="2000"/>
          </a:p>
        </p:txBody>
      </p:sp>
      <p:sp>
        <p:nvSpPr>
          <p:cNvPr id="413" name="Google Shape;413;p42"/>
          <p:cNvSpPr txBox="1"/>
          <p:nvPr/>
        </p:nvSpPr>
        <p:spPr>
          <a:xfrm>
            <a:off x="5349225" y="217925"/>
            <a:ext cx="37947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Pa</a:t>
            </a:r>
            <a:r>
              <a:rPr lang="en" sz="2000">
                <a:solidFill>
                  <a:schemeClr val="dk2"/>
                </a:solidFill>
                <a:latin typeface="Calibri"/>
                <a:ea typeface="Calibri"/>
                <a:cs typeface="Calibri"/>
                <a:sym typeface="Calibri"/>
              </a:rPr>
              <a:t>rticles Chen (Tidal Transport) </a:t>
            </a:r>
            <a:endParaRPr/>
          </a:p>
        </p:txBody>
      </p:sp>
      <p:pic>
        <p:nvPicPr>
          <p:cNvPr id="414" name="Google Shape;414;p42"/>
          <p:cNvPicPr preferRelativeResize="0"/>
          <p:nvPr/>
        </p:nvPicPr>
        <p:blipFill>
          <a:blip r:embed="rId3">
            <a:alphaModFix/>
          </a:blip>
          <a:stretch>
            <a:fillRect/>
          </a:stretch>
        </p:blipFill>
        <p:spPr>
          <a:xfrm>
            <a:off x="361675" y="4649200"/>
            <a:ext cx="5581650" cy="2476500"/>
          </a:xfrm>
          <a:prstGeom prst="rect">
            <a:avLst/>
          </a:prstGeom>
          <a:noFill/>
          <a:ln>
            <a:noFill/>
          </a:ln>
        </p:spPr>
      </p:pic>
      <p:pic>
        <p:nvPicPr>
          <p:cNvPr id="415" name="Google Shape;415;p42"/>
          <p:cNvPicPr preferRelativeResize="0"/>
          <p:nvPr/>
        </p:nvPicPr>
        <p:blipFill>
          <a:blip r:embed="rId4">
            <a:alphaModFix/>
          </a:blip>
          <a:stretch>
            <a:fillRect/>
          </a:stretch>
        </p:blipFill>
        <p:spPr>
          <a:xfrm>
            <a:off x="318025" y="624700"/>
            <a:ext cx="6350001" cy="3966175"/>
          </a:xfrm>
          <a:prstGeom prst="rect">
            <a:avLst/>
          </a:prstGeom>
          <a:noFill/>
          <a:ln>
            <a:noFill/>
          </a:ln>
        </p:spPr>
      </p:pic>
      <p:cxnSp>
        <p:nvCxnSpPr>
          <p:cNvPr id="416" name="Google Shape;416;p42"/>
          <p:cNvCxnSpPr/>
          <p:nvPr/>
        </p:nvCxnSpPr>
        <p:spPr>
          <a:xfrm>
            <a:off x="2359875" y="5581300"/>
            <a:ext cx="3320700" cy="0"/>
          </a:xfrm>
          <a:prstGeom prst="straightConnector1">
            <a:avLst/>
          </a:prstGeom>
          <a:noFill/>
          <a:ln cap="flat" cmpd="sng" w="28575">
            <a:solidFill>
              <a:srgbClr val="FF0000"/>
            </a:solidFill>
            <a:prstDash val="solid"/>
            <a:round/>
            <a:headEnd len="med" w="med" type="none"/>
            <a:tailEnd len="med" w="med" type="none"/>
          </a:ln>
        </p:spPr>
      </p:cxnSp>
      <p:sp>
        <p:nvSpPr>
          <p:cNvPr id="417" name="Google Shape;417;p42"/>
          <p:cNvSpPr txBox="1"/>
          <p:nvPr/>
        </p:nvSpPr>
        <p:spPr>
          <a:xfrm>
            <a:off x="6144000" y="5641150"/>
            <a:ext cx="1076100" cy="492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Unlikely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idx="1" type="subTitle"/>
          </p:nvPr>
        </p:nvSpPr>
        <p:spPr>
          <a:xfrm>
            <a:off x="0" y="254575"/>
            <a:ext cx="6516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Pluto + Charonte + Ring of particles.</a:t>
            </a:r>
            <a:endParaRPr sz="2000"/>
          </a:p>
          <a:p>
            <a:pPr indent="0" lvl="0" marL="0" rtl="0" algn="ctr">
              <a:spcBef>
                <a:spcPts val="0"/>
              </a:spcBef>
              <a:spcAft>
                <a:spcPts val="0"/>
              </a:spcAft>
              <a:buNone/>
            </a:pPr>
            <a:r>
              <a:t/>
            </a:r>
            <a:endParaRPr sz="2000"/>
          </a:p>
        </p:txBody>
      </p:sp>
      <p:sp>
        <p:nvSpPr>
          <p:cNvPr id="423" name="Google Shape;423;p43"/>
          <p:cNvSpPr txBox="1"/>
          <p:nvPr/>
        </p:nvSpPr>
        <p:spPr>
          <a:xfrm>
            <a:off x="152400" y="4785000"/>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424" name="Google Shape;424;p43"/>
          <p:cNvSpPr/>
          <p:nvPr/>
        </p:nvSpPr>
        <p:spPr>
          <a:xfrm>
            <a:off x="1587875" y="5394888"/>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txBox="1"/>
          <p:nvPr/>
        </p:nvSpPr>
        <p:spPr>
          <a:xfrm>
            <a:off x="3257800" y="5211752"/>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426" name="Google Shape;426;p43"/>
          <p:cNvPicPr preferRelativeResize="0"/>
          <p:nvPr/>
        </p:nvPicPr>
        <p:blipFill>
          <a:blip r:embed="rId3">
            <a:alphaModFix/>
          </a:blip>
          <a:stretch>
            <a:fillRect/>
          </a:stretch>
        </p:blipFill>
        <p:spPr>
          <a:xfrm>
            <a:off x="992901" y="6423000"/>
            <a:ext cx="1959574" cy="344249"/>
          </a:xfrm>
          <a:prstGeom prst="rect">
            <a:avLst/>
          </a:prstGeom>
          <a:noFill/>
          <a:ln>
            <a:noFill/>
          </a:ln>
        </p:spPr>
      </p:pic>
      <p:pic>
        <p:nvPicPr>
          <p:cNvPr id="427" name="Google Shape;427;p43"/>
          <p:cNvPicPr preferRelativeResize="0"/>
          <p:nvPr/>
        </p:nvPicPr>
        <p:blipFill>
          <a:blip r:embed="rId4">
            <a:alphaModFix/>
          </a:blip>
          <a:stretch>
            <a:fillRect/>
          </a:stretch>
        </p:blipFill>
        <p:spPr>
          <a:xfrm>
            <a:off x="3367088" y="6335699"/>
            <a:ext cx="2409825" cy="419100"/>
          </a:xfrm>
          <a:prstGeom prst="rect">
            <a:avLst/>
          </a:prstGeom>
          <a:noFill/>
          <a:ln>
            <a:noFill/>
          </a:ln>
        </p:spPr>
      </p:pic>
      <p:pic>
        <p:nvPicPr>
          <p:cNvPr id="428" name="Google Shape;428;p43"/>
          <p:cNvPicPr preferRelativeResize="0"/>
          <p:nvPr/>
        </p:nvPicPr>
        <p:blipFill>
          <a:blip r:embed="rId5">
            <a:alphaModFix/>
          </a:blip>
          <a:stretch>
            <a:fillRect/>
          </a:stretch>
        </p:blipFill>
        <p:spPr>
          <a:xfrm>
            <a:off x="5029925" y="5130263"/>
            <a:ext cx="2761275" cy="753075"/>
          </a:xfrm>
          <a:prstGeom prst="rect">
            <a:avLst/>
          </a:prstGeom>
          <a:noFill/>
          <a:ln>
            <a:noFill/>
          </a:ln>
        </p:spPr>
      </p:pic>
      <p:pic>
        <p:nvPicPr>
          <p:cNvPr id="429" name="Google Shape;429;p43"/>
          <p:cNvPicPr preferRelativeResize="0"/>
          <p:nvPr/>
        </p:nvPicPr>
        <p:blipFill>
          <a:blip r:embed="rId6">
            <a:alphaModFix/>
          </a:blip>
          <a:stretch>
            <a:fillRect/>
          </a:stretch>
        </p:blipFill>
        <p:spPr>
          <a:xfrm>
            <a:off x="235875" y="753875"/>
            <a:ext cx="6096000" cy="3657600"/>
          </a:xfrm>
          <a:prstGeom prst="rect">
            <a:avLst/>
          </a:prstGeom>
          <a:noFill/>
          <a:ln>
            <a:noFill/>
          </a:ln>
        </p:spPr>
      </p:pic>
      <p:cxnSp>
        <p:nvCxnSpPr>
          <p:cNvPr id="430" name="Google Shape;430;p43"/>
          <p:cNvCxnSpPr>
            <a:endCxn id="431" idx="2"/>
          </p:cNvCxnSpPr>
          <p:nvPr/>
        </p:nvCxnSpPr>
        <p:spPr>
          <a:xfrm>
            <a:off x="2922450" y="1273450"/>
            <a:ext cx="10800" cy="2565600"/>
          </a:xfrm>
          <a:prstGeom prst="straightConnector1">
            <a:avLst/>
          </a:prstGeom>
          <a:noFill/>
          <a:ln cap="flat" cmpd="sng" w="28575">
            <a:solidFill>
              <a:srgbClr val="FF0000"/>
            </a:solidFill>
            <a:prstDash val="solid"/>
            <a:round/>
            <a:headEnd len="med" w="med" type="none"/>
            <a:tailEnd len="med" w="med" type="none"/>
          </a:ln>
        </p:spPr>
      </p:cxnSp>
      <p:sp>
        <p:nvSpPr>
          <p:cNvPr id="432" name="Google Shape;432;p43"/>
          <p:cNvSpPr txBox="1"/>
          <p:nvPr/>
        </p:nvSpPr>
        <p:spPr>
          <a:xfrm>
            <a:off x="1110150" y="2864838"/>
            <a:ext cx="18231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alibri"/>
                <a:ea typeface="Calibri"/>
                <a:cs typeface="Calibri"/>
                <a:sym typeface="Calibri"/>
              </a:rPr>
              <a:t>Particles Chen+ (Tidal Transport) </a:t>
            </a:r>
            <a:endParaRPr sz="1200"/>
          </a:p>
        </p:txBody>
      </p:sp>
      <p:sp>
        <p:nvSpPr>
          <p:cNvPr id="431" name="Google Shape;431;p43"/>
          <p:cNvSpPr/>
          <p:nvPr/>
        </p:nvSpPr>
        <p:spPr>
          <a:xfrm rot="-5400000">
            <a:off x="1764000" y="2669800"/>
            <a:ext cx="515400" cy="1823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rot="-5400000">
            <a:off x="4119175" y="152750"/>
            <a:ext cx="515400" cy="2848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txBox="1"/>
          <p:nvPr/>
        </p:nvSpPr>
        <p:spPr>
          <a:xfrm>
            <a:off x="3039925" y="1672075"/>
            <a:ext cx="27612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alibri"/>
                <a:ea typeface="Calibri"/>
                <a:cs typeface="Calibri"/>
                <a:sym typeface="Calibri"/>
              </a:rPr>
              <a:t>Extended ring </a:t>
            </a:r>
            <a:r>
              <a:rPr lang="en" sz="1200">
                <a:solidFill>
                  <a:schemeClr val="dk2"/>
                </a:solidFill>
                <a:latin typeface="Calibri"/>
                <a:ea typeface="Calibri"/>
                <a:cs typeface="Calibri"/>
                <a:sym typeface="Calibri"/>
              </a:rPr>
              <a:t>of</a:t>
            </a:r>
            <a:r>
              <a:rPr lang="en" sz="1200">
                <a:solidFill>
                  <a:schemeClr val="dk2"/>
                </a:solidFill>
                <a:latin typeface="Calibri"/>
                <a:ea typeface="Calibri"/>
                <a:cs typeface="Calibri"/>
                <a:sym typeface="Calibri"/>
              </a:rPr>
              <a:t> particles not survived more than 8000 years (Charon still did not get its final </a:t>
            </a:r>
            <a:r>
              <a:rPr b="1" lang="en" sz="1200">
                <a:solidFill>
                  <a:schemeClr val="dk2"/>
                </a:solidFill>
                <a:latin typeface="Calibri"/>
                <a:ea typeface="Calibri"/>
                <a:cs typeface="Calibri"/>
                <a:sym typeface="Calibri"/>
              </a:rPr>
              <a:t>a</a:t>
            </a:r>
            <a:r>
              <a:rPr lang="en" sz="1200">
                <a:solidFill>
                  <a:schemeClr val="dk2"/>
                </a:solidFill>
                <a:latin typeface="Calibri"/>
                <a:ea typeface="Calibri"/>
                <a:cs typeface="Calibri"/>
                <a:sym typeface="Calibri"/>
              </a:rPr>
              <a:t>)</a:t>
            </a:r>
            <a:endParaRPr sz="1200"/>
          </a:p>
        </p:txBody>
      </p:sp>
      <p:pic>
        <p:nvPicPr>
          <p:cNvPr id="435" name="Google Shape;435;p43"/>
          <p:cNvPicPr preferRelativeResize="0"/>
          <p:nvPr/>
        </p:nvPicPr>
        <p:blipFill rotWithShape="1">
          <a:blip r:embed="rId7">
            <a:alphaModFix/>
          </a:blip>
          <a:srcRect b="54718" l="0" r="48794" t="0"/>
          <a:stretch/>
        </p:blipFill>
        <p:spPr>
          <a:xfrm>
            <a:off x="6212458" y="1372075"/>
            <a:ext cx="2864915" cy="1534794"/>
          </a:xfrm>
          <a:prstGeom prst="rect">
            <a:avLst/>
          </a:prstGeom>
          <a:noFill/>
          <a:ln>
            <a:noFill/>
          </a:ln>
        </p:spPr>
      </p:pic>
      <p:pic>
        <p:nvPicPr>
          <p:cNvPr id="436" name="Google Shape;436;p43"/>
          <p:cNvPicPr preferRelativeResize="0"/>
          <p:nvPr/>
        </p:nvPicPr>
        <p:blipFill rotWithShape="1">
          <a:blip r:embed="rId7">
            <a:alphaModFix/>
          </a:blip>
          <a:srcRect b="0" l="0" r="47602" t="89567"/>
          <a:stretch/>
        </p:blipFill>
        <p:spPr>
          <a:xfrm>
            <a:off x="6212448" y="2818570"/>
            <a:ext cx="2931550" cy="353623"/>
          </a:xfrm>
          <a:prstGeom prst="rect">
            <a:avLst/>
          </a:prstGeom>
          <a:noFill/>
          <a:ln>
            <a:noFill/>
          </a:ln>
        </p:spPr>
      </p:pic>
      <p:cxnSp>
        <p:nvCxnSpPr>
          <p:cNvPr id="437" name="Google Shape;437;p43"/>
          <p:cNvCxnSpPr/>
          <p:nvPr/>
        </p:nvCxnSpPr>
        <p:spPr>
          <a:xfrm>
            <a:off x="8281625" y="1262625"/>
            <a:ext cx="0" cy="1597200"/>
          </a:xfrm>
          <a:prstGeom prst="straightConnector1">
            <a:avLst/>
          </a:prstGeom>
          <a:noFill/>
          <a:ln cap="flat" cmpd="sng" w="28575">
            <a:solidFill>
              <a:srgbClr val="FF0000"/>
            </a:solidFill>
            <a:prstDash val="solid"/>
            <a:round/>
            <a:headEnd len="med" w="med" type="none"/>
            <a:tailEnd len="med" w="med" type="none"/>
          </a:ln>
        </p:spPr>
      </p:cxnSp>
      <p:sp>
        <p:nvSpPr>
          <p:cNvPr id="438" name="Google Shape;438;p43"/>
          <p:cNvSpPr txBox="1"/>
          <p:nvPr/>
        </p:nvSpPr>
        <p:spPr>
          <a:xfrm>
            <a:off x="6848625" y="951475"/>
            <a:ext cx="2176800" cy="3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alibri"/>
                <a:ea typeface="Calibri"/>
                <a:cs typeface="Calibri"/>
                <a:sym typeface="Calibri"/>
              </a:rPr>
              <a:t>10000 years (4 Rp to 12.5 Rp)</a:t>
            </a:r>
            <a:endParaRPr/>
          </a:p>
        </p:txBody>
      </p:sp>
      <p:sp>
        <p:nvSpPr>
          <p:cNvPr id="439" name="Google Shape;439;p43"/>
          <p:cNvSpPr/>
          <p:nvPr/>
        </p:nvSpPr>
        <p:spPr>
          <a:xfrm>
            <a:off x="2327350" y="1005250"/>
            <a:ext cx="3687600" cy="20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4"/>
          <p:cNvPicPr preferRelativeResize="0"/>
          <p:nvPr/>
        </p:nvPicPr>
        <p:blipFill>
          <a:blip r:embed="rId3">
            <a:alphaModFix/>
          </a:blip>
          <a:stretch>
            <a:fillRect/>
          </a:stretch>
        </p:blipFill>
        <p:spPr>
          <a:xfrm>
            <a:off x="0" y="753875"/>
            <a:ext cx="6096000" cy="3657600"/>
          </a:xfrm>
          <a:prstGeom prst="rect">
            <a:avLst/>
          </a:prstGeom>
          <a:noFill/>
          <a:ln>
            <a:noFill/>
          </a:ln>
        </p:spPr>
      </p:pic>
      <p:sp>
        <p:nvSpPr>
          <p:cNvPr id="445" name="Google Shape;445;p44"/>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Pluto + Charonte + Ring of particles.</a:t>
            </a:r>
            <a:endParaRPr sz="2000"/>
          </a:p>
          <a:p>
            <a:pPr indent="0" lvl="0" marL="0" rtl="0" algn="ctr">
              <a:spcBef>
                <a:spcPts val="0"/>
              </a:spcBef>
              <a:spcAft>
                <a:spcPts val="0"/>
              </a:spcAft>
              <a:buNone/>
            </a:pPr>
            <a:r>
              <a:t/>
            </a:r>
            <a:endParaRPr sz="2000"/>
          </a:p>
        </p:txBody>
      </p:sp>
      <p:sp>
        <p:nvSpPr>
          <p:cNvPr id="446" name="Google Shape;446;p44"/>
          <p:cNvSpPr txBox="1"/>
          <p:nvPr/>
        </p:nvSpPr>
        <p:spPr>
          <a:xfrm>
            <a:off x="152400" y="4785000"/>
            <a:ext cx="4676400" cy="5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A</a:t>
            </a:r>
            <a:r>
              <a:rPr baseline="-25000" lang="en" sz="2000">
                <a:solidFill>
                  <a:schemeClr val="dk2"/>
                </a:solidFill>
                <a:latin typeface="Calibri"/>
                <a:ea typeface="Calibri"/>
                <a:cs typeface="Calibri"/>
                <a:sym typeface="Calibri"/>
              </a:rPr>
              <a:t>(Δt)</a:t>
            </a:r>
            <a:r>
              <a:rPr lang="en" sz="2000">
                <a:solidFill>
                  <a:schemeClr val="dk2"/>
                </a:solidFill>
                <a:latin typeface="Calibri"/>
                <a:ea typeface="Calibri"/>
                <a:cs typeface="Calibri"/>
                <a:sym typeface="Calibri"/>
              </a:rPr>
              <a:t>=3.  Rp=1153 km, Rc=606 km,</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2P</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P</a:t>
            </a:r>
            <a:r>
              <a:rPr lang="en" sz="2000">
                <a:solidFill>
                  <a:schemeClr val="dk2"/>
                </a:solidFill>
                <a:latin typeface="Calibri"/>
                <a:ea typeface="Calibri"/>
                <a:cs typeface="Calibri"/>
                <a:sym typeface="Calibri"/>
              </a:rPr>
              <a:t>=600 s</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2"/>
              </a:solidFill>
              <a:latin typeface="Calibri"/>
              <a:ea typeface="Calibri"/>
              <a:cs typeface="Calibri"/>
              <a:sym typeface="Calibri"/>
            </a:endParaRPr>
          </a:p>
        </p:txBody>
      </p:sp>
      <p:sp>
        <p:nvSpPr>
          <p:cNvPr id="447" name="Google Shape;447;p44"/>
          <p:cNvSpPr/>
          <p:nvPr/>
        </p:nvSpPr>
        <p:spPr>
          <a:xfrm>
            <a:off x="1587875" y="5394888"/>
            <a:ext cx="15714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txBox="1"/>
          <p:nvPr/>
        </p:nvSpPr>
        <p:spPr>
          <a:xfrm>
            <a:off x="3257800" y="5211752"/>
            <a:ext cx="3000000" cy="5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k</a:t>
            </a:r>
            <a:r>
              <a:rPr baseline="-25000" lang="en" sz="2000">
                <a:solidFill>
                  <a:schemeClr val="dk2"/>
                </a:solidFill>
                <a:latin typeface="Calibri"/>
                <a:ea typeface="Calibri"/>
                <a:cs typeface="Calibri"/>
                <a:sym typeface="Calibri"/>
              </a:rPr>
              <a:t>2C</a:t>
            </a:r>
            <a:r>
              <a:rPr lang="en" sz="2000">
                <a:solidFill>
                  <a:schemeClr val="dk2"/>
                </a:solidFill>
                <a:latin typeface="Calibri"/>
                <a:ea typeface="Calibri"/>
                <a:cs typeface="Calibri"/>
                <a:sym typeface="Calibri"/>
              </a:rPr>
              <a:t> = 0.058</a:t>
            </a:r>
            <a:endParaRPr sz="20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Δt</a:t>
            </a:r>
            <a:r>
              <a:rPr baseline="-25000" lang="en" sz="2000">
                <a:solidFill>
                  <a:schemeClr val="dk2"/>
                </a:solidFill>
                <a:latin typeface="Calibri"/>
                <a:ea typeface="Calibri"/>
                <a:cs typeface="Calibri"/>
                <a:sym typeface="Calibri"/>
              </a:rPr>
              <a:t>C</a:t>
            </a:r>
            <a:r>
              <a:rPr lang="en" sz="2000">
                <a:solidFill>
                  <a:schemeClr val="dk2"/>
                </a:solidFill>
                <a:latin typeface="Calibri"/>
                <a:ea typeface="Calibri"/>
                <a:cs typeface="Calibri"/>
                <a:sym typeface="Calibri"/>
              </a:rPr>
              <a:t>=2217 s</a:t>
            </a:r>
            <a:endParaRPr/>
          </a:p>
        </p:txBody>
      </p:sp>
      <p:pic>
        <p:nvPicPr>
          <p:cNvPr id="449" name="Google Shape;449;p44"/>
          <p:cNvPicPr preferRelativeResize="0"/>
          <p:nvPr/>
        </p:nvPicPr>
        <p:blipFill>
          <a:blip r:embed="rId4">
            <a:alphaModFix/>
          </a:blip>
          <a:stretch>
            <a:fillRect/>
          </a:stretch>
        </p:blipFill>
        <p:spPr>
          <a:xfrm>
            <a:off x="992901" y="6423000"/>
            <a:ext cx="1959574" cy="344249"/>
          </a:xfrm>
          <a:prstGeom prst="rect">
            <a:avLst/>
          </a:prstGeom>
          <a:noFill/>
          <a:ln>
            <a:noFill/>
          </a:ln>
        </p:spPr>
      </p:pic>
      <p:pic>
        <p:nvPicPr>
          <p:cNvPr id="450" name="Google Shape;450;p44"/>
          <p:cNvPicPr preferRelativeResize="0"/>
          <p:nvPr/>
        </p:nvPicPr>
        <p:blipFill>
          <a:blip r:embed="rId5">
            <a:alphaModFix/>
          </a:blip>
          <a:stretch>
            <a:fillRect/>
          </a:stretch>
        </p:blipFill>
        <p:spPr>
          <a:xfrm>
            <a:off x="3367088" y="6335699"/>
            <a:ext cx="2409825" cy="419100"/>
          </a:xfrm>
          <a:prstGeom prst="rect">
            <a:avLst/>
          </a:prstGeom>
          <a:noFill/>
          <a:ln>
            <a:noFill/>
          </a:ln>
        </p:spPr>
      </p:pic>
      <p:pic>
        <p:nvPicPr>
          <p:cNvPr id="451" name="Google Shape;451;p44"/>
          <p:cNvPicPr preferRelativeResize="0"/>
          <p:nvPr/>
        </p:nvPicPr>
        <p:blipFill>
          <a:blip r:embed="rId6">
            <a:alphaModFix/>
          </a:blip>
          <a:stretch>
            <a:fillRect/>
          </a:stretch>
        </p:blipFill>
        <p:spPr>
          <a:xfrm>
            <a:off x="5029925" y="5130263"/>
            <a:ext cx="2761275" cy="753075"/>
          </a:xfrm>
          <a:prstGeom prst="rect">
            <a:avLst/>
          </a:prstGeom>
          <a:noFill/>
          <a:ln>
            <a:noFill/>
          </a:ln>
        </p:spPr>
      </p:pic>
      <p:pic>
        <p:nvPicPr>
          <p:cNvPr id="452" name="Google Shape;452;p44"/>
          <p:cNvPicPr preferRelativeResize="0"/>
          <p:nvPr/>
        </p:nvPicPr>
        <p:blipFill rotWithShape="1">
          <a:blip r:embed="rId7">
            <a:alphaModFix/>
          </a:blip>
          <a:srcRect b="54718" l="0" r="48794" t="0"/>
          <a:stretch/>
        </p:blipFill>
        <p:spPr>
          <a:xfrm>
            <a:off x="6212458" y="1372075"/>
            <a:ext cx="2864915" cy="1534794"/>
          </a:xfrm>
          <a:prstGeom prst="rect">
            <a:avLst/>
          </a:prstGeom>
          <a:noFill/>
          <a:ln>
            <a:noFill/>
          </a:ln>
        </p:spPr>
      </p:pic>
      <p:pic>
        <p:nvPicPr>
          <p:cNvPr id="453" name="Google Shape;453;p44"/>
          <p:cNvPicPr preferRelativeResize="0"/>
          <p:nvPr/>
        </p:nvPicPr>
        <p:blipFill rotWithShape="1">
          <a:blip r:embed="rId7">
            <a:alphaModFix/>
          </a:blip>
          <a:srcRect b="0" l="0" r="47602" t="89567"/>
          <a:stretch/>
        </p:blipFill>
        <p:spPr>
          <a:xfrm>
            <a:off x="6212448" y="2818570"/>
            <a:ext cx="2931550" cy="353623"/>
          </a:xfrm>
          <a:prstGeom prst="rect">
            <a:avLst/>
          </a:prstGeom>
          <a:noFill/>
          <a:ln>
            <a:noFill/>
          </a:ln>
        </p:spPr>
      </p:pic>
      <p:cxnSp>
        <p:nvCxnSpPr>
          <p:cNvPr id="454" name="Google Shape;454;p44"/>
          <p:cNvCxnSpPr/>
          <p:nvPr/>
        </p:nvCxnSpPr>
        <p:spPr>
          <a:xfrm>
            <a:off x="8281625" y="1262625"/>
            <a:ext cx="0" cy="1597200"/>
          </a:xfrm>
          <a:prstGeom prst="straightConnector1">
            <a:avLst/>
          </a:prstGeom>
          <a:noFill/>
          <a:ln cap="flat" cmpd="sng" w="28575">
            <a:solidFill>
              <a:srgbClr val="FF0000"/>
            </a:solidFill>
            <a:prstDash val="solid"/>
            <a:round/>
            <a:headEnd len="med" w="med" type="none"/>
            <a:tailEnd len="med" w="med" type="none"/>
          </a:ln>
        </p:spPr>
      </p:cxnSp>
      <p:sp>
        <p:nvSpPr>
          <p:cNvPr id="455" name="Google Shape;455;p44"/>
          <p:cNvSpPr txBox="1"/>
          <p:nvPr/>
        </p:nvSpPr>
        <p:spPr>
          <a:xfrm>
            <a:off x="6848625" y="951475"/>
            <a:ext cx="2176800" cy="3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alibri"/>
                <a:ea typeface="Calibri"/>
                <a:cs typeface="Calibri"/>
                <a:sym typeface="Calibri"/>
              </a:rPr>
              <a:t>10000 years (4 Rp to 12.5 Rp)</a:t>
            </a:r>
            <a:endParaRPr/>
          </a:p>
        </p:txBody>
      </p:sp>
      <p:sp>
        <p:nvSpPr>
          <p:cNvPr id="456" name="Google Shape;456;p44"/>
          <p:cNvSpPr/>
          <p:nvPr/>
        </p:nvSpPr>
        <p:spPr>
          <a:xfrm>
            <a:off x="3429000" y="811600"/>
            <a:ext cx="2667000" cy="35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txBox="1"/>
          <p:nvPr>
            <p:ph idx="1" type="subTitle"/>
          </p:nvPr>
        </p:nvSpPr>
        <p:spPr>
          <a:xfrm>
            <a:off x="0" y="254575"/>
            <a:ext cx="6516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Pluto + Charonte + Ring of particles.</a:t>
            </a:r>
            <a:endParaRPr sz="2000"/>
          </a:p>
          <a:p>
            <a:pPr indent="0" lvl="0" marL="0" rtl="0" algn="ctr">
              <a:spcBef>
                <a:spcPts val="0"/>
              </a:spcBef>
              <a:spcAft>
                <a:spcPts val="0"/>
              </a:spcAft>
              <a:buNone/>
            </a:pPr>
            <a:r>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pic>
        <p:nvPicPr>
          <p:cNvPr id="462" name="Google Shape;462;p45"/>
          <p:cNvPicPr preferRelativeResize="0"/>
          <p:nvPr/>
        </p:nvPicPr>
        <p:blipFill>
          <a:blip r:embed="rId3">
            <a:alphaModFix/>
          </a:blip>
          <a:stretch>
            <a:fillRect/>
          </a:stretch>
        </p:blipFill>
        <p:spPr>
          <a:xfrm>
            <a:off x="0" y="753875"/>
            <a:ext cx="6096000" cy="3657600"/>
          </a:xfrm>
          <a:prstGeom prst="rect">
            <a:avLst/>
          </a:prstGeom>
          <a:noFill/>
          <a:ln>
            <a:noFill/>
          </a:ln>
        </p:spPr>
      </p:pic>
      <p:sp>
        <p:nvSpPr>
          <p:cNvPr id="463" name="Google Shape;463;p45"/>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Pluto + Charonte + Ring of particles.</a:t>
            </a:r>
            <a:endParaRPr sz="2000"/>
          </a:p>
          <a:p>
            <a:pPr indent="0" lvl="0" marL="0" rtl="0" algn="ctr">
              <a:spcBef>
                <a:spcPts val="0"/>
              </a:spcBef>
              <a:spcAft>
                <a:spcPts val="0"/>
              </a:spcAft>
              <a:buNone/>
            </a:pPr>
            <a:r>
              <a:t/>
            </a:r>
            <a:endParaRPr sz="2000"/>
          </a:p>
        </p:txBody>
      </p:sp>
      <p:pic>
        <p:nvPicPr>
          <p:cNvPr id="464" name="Google Shape;464;p45"/>
          <p:cNvPicPr preferRelativeResize="0"/>
          <p:nvPr/>
        </p:nvPicPr>
        <p:blipFill rotWithShape="1">
          <a:blip r:embed="rId4">
            <a:alphaModFix/>
          </a:blip>
          <a:srcRect b="54718" l="0" r="48794" t="0"/>
          <a:stretch/>
        </p:blipFill>
        <p:spPr>
          <a:xfrm>
            <a:off x="6212458" y="1372075"/>
            <a:ext cx="2864915" cy="1534794"/>
          </a:xfrm>
          <a:prstGeom prst="rect">
            <a:avLst/>
          </a:prstGeom>
          <a:noFill/>
          <a:ln>
            <a:noFill/>
          </a:ln>
        </p:spPr>
      </p:pic>
      <p:pic>
        <p:nvPicPr>
          <p:cNvPr id="465" name="Google Shape;465;p45"/>
          <p:cNvPicPr preferRelativeResize="0"/>
          <p:nvPr/>
        </p:nvPicPr>
        <p:blipFill rotWithShape="1">
          <a:blip r:embed="rId4">
            <a:alphaModFix/>
          </a:blip>
          <a:srcRect b="0" l="0" r="47602" t="89567"/>
          <a:stretch/>
        </p:blipFill>
        <p:spPr>
          <a:xfrm>
            <a:off x="6212448" y="2818570"/>
            <a:ext cx="2931550" cy="353623"/>
          </a:xfrm>
          <a:prstGeom prst="rect">
            <a:avLst/>
          </a:prstGeom>
          <a:noFill/>
          <a:ln>
            <a:noFill/>
          </a:ln>
        </p:spPr>
      </p:pic>
      <p:cxnSp>
        <p:nvCxnSpPr>
          <p:cNvPr id="466" name="Google Shape;466;p45"/>
          <p:cNvCxnSpPr/>
          <p:nvPr/>
        </p:nvCxnSpPr>
        <p:spPr>
          <a:xfrm>
            <a:off x="8281625" y="1262625"/>
            <a:ext cx="0" cy="1597200"/>
          </a:xfrm>
          <a:prstGeom prst="straightConnector1">
            <a:avLst/>
          </a:prstGeom>
          <a:noFill/>
          <a:ln cap="flat" cmpd="sng" w="28575">
            <a:solidFill>
              <a:srgbClr val="FF0000"/>
            </a:solidFill>
            <a:prstDash val="solid"/>
            <a:round/>
            <a:headEnd len="med" w="med" type="none"/>
            <a:tailEnd len="med" w="med" type="none"/>
          </a:ln>
        </p:spPr>
      </p:cxnSp>
      <p:sp>
        <p:nvSpPr>
          <p:cNvPr id="467" name="Google Shape;467;p45"/>
          <p:cNvSpPr txBox="1"/>
          <p:nvPr/>
        </p:nvSpPr>
        <p:spPr>
          <a:xfrm>
            <a:off x="6848625" y="951475"/>
            <a:ext cx="2176800" cy="3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alibri"/>
                <a:ea typeface="Calibri"/>
                <a:cs typeface="Calibri"/>
                <a:sym typeface="Calibri"/>
              </a:rPr>
              <a:t>10000 years (4 Rp to 12.5 Rp)</a:t>
            </a:r>
            <a:endParaRPr/>
          </a:p>
        </p:txBody>
      </p:sp>
      <p:sp>
        <p:nvSpPr>
          <p:cNvPr id="468" name="Google Shape;468;p45"/>
          <p:cNvSpPr/>
          <p:nvPr/>
        </p:nvSpPr>
        <p:spPr>
          <a:xfrm>
            <a:off x="3429000" y="811600"/>
            <a:ext cx="2667000" cy="35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45"/>
          <p:cNvPicPr preferRelativeResize="0"/>
          <p:nvPr/>
        </p:nvPicPr>
        <p:blipFill>
          <a:blip r:embed="rId5">
            <a:alphaModFix/>
          </a:blip>
          <a:stretch>
            <a:fillRect/>
          </a:stretch>
        </p:blipFill>
        <p:spPr>
          <a:xfrm>
            <a:off x="1591625" y="2628225"/>
            <a:ext cx="6096000" cy="3657600"/>
          </a:xfrm>
          <a:prstGeom prst="rect">
            <a:avLst/>
          </a:prstGeom>
          <a:noFill/>
          <a:ln>
            <a:noFill/>
          </a:ln>
        </p:spPr>
      </p:pic>
      <p:cxnSp>
        <p:nvCxnSpPr>
          <p:cNvPr id="470" name="Google Shape;470;p45"/>
          <p:cNvCxnSpPr/>
          <p:nvPr/>
        </p:nvCxnSpPr>
        <p:spPr>
          <a:xfrm flipH="1">
            <a:off x="2502322" y="1176825"/>
            <a:ext cx="891300" cy="1461300"/>
          </a:xfrm>
          <a:prstGeom prst="straightConnector1">
            <a:avLst/>
          </a:prstGeom>
          <a:noFill/>
          <a:ln cap="flat" cmpd="sng" w="9525">
            <a:solidFill>
              <a:srgbClr val="FF0000"/>
            </a:solidFill>
            <a:prstDash val="solid"/>
            <a:round/>
            <a:headEnd len="med" w="med" type="none"/>
            <a:tailEnd len="med" w="med" type="none"/>
          </a:ln>
        </p:spPr>
      </p:cxnSp>
      <p:cxnSp>
        <p:nvCxnSpPr>
          <p:cNvPr id="471" name="Google Shape;471;p45"/>
          <p:cNvCxnSpPr/>
          <p:nvPr/>
        </p:nvCxnSpPr>
        <p:spPr>
          <a:xfrm>
            <a:off x="5950945" y="1176825"/>
            <a:ext cx="1488600" cy="1597200"/>
          </a:xfrm>
          <a:prstGeom prst="straightConnector1">
            <a:avLst/>
          </a:prstGeom>
          <a:noFill/>
          <a:ln cap="flat" cmpd="sng" w="9525">
            <a:solidFill>
              <a:srgbClr val="FF0000"/>
            </a:solidFill>
            <a:prstDash val="solid"/>
            <a:round/>
            <a:headEnd len="med" w="med" type="none"/>
            <a:tailEnd len="med" w="med" type="none"/>
          </a:ln>
        </p:spPr>
      </p:cxnSp>
      <p:sp>
        <p:nvSpPr>
          <p:cNvPr id="472" name="Google Shape;472;p45"/>
          <p:cNvSpPr txBox="1"/>
          <p:nvPr>
            <p:ph idx="1" type="subTitle"/>
          </p:nvPr>
        </p:nvSpPr>
        <p:spPr>
          <a:xfrm>
            <a:off x="0" y="254575"/>
            <a:ext cx="6516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Pluto + Charonte + Ring of particles.</a:t>
            </a:r>
            <a:endParaRPr sz="2000"/>
          </a:p>
          <a:p>
            <a:pPr indent="0" lvl="0" marL="0" rtl="0" algn="ctr">
              <a:spcBef>
                <a:spcPts val="0"/>
              </a:spcBef>
              <a:spcAft>
                <a:spcPts val="0"/>
              </a:spcAft>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idx="1" type="subTitle"/>
          </p:nvPr>
        </p:nvSpPr>
        <p:spPr>
          <a:xfrm>
            <a:off x="199350" y="4105000"/>
            <a:ext cx="39831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of </a:t>
            </a:r>
            <a:endParaRPr sz="2000"/>
          </a:p>
          <a:p>
            <a:pPr indent="0" lvl="0" marL="0" rtl="0" algn="ctr">
              <a:spcBef>
                <a:spcPts val="0"/>
              </a:spcBef>
              <a:spcAft>
                <a:spcPts val="0"/>
              </a:spcAft>
              <a:buNone/>
            </a:pPr>
            <a:r>
              <a:rPr lang="en" sz="2000"/>
              <a:t>Pluto + Charon + particle</a:t>
            </a:r>
            <a:endParaRPr sz="2000"/>
          </a:p>
          <a:p>
            <a:pPr indent="0" lvl="0" marL="0" rtl="0" algn="ctr">
              <a:spcBef>
                <a:spcPts val="0"/>
              </a:spcBef>
              <a:spcAft>
                <a:spcPts val="0"/>
              </a:spcAft>
              <a:buNone/>
            </a:pPr>
            <a:r>
              <a:t/>
            </a:r>
            <a:endParaRPr sz="2000"/>
          </a:p>
        </p:txBody>
      </p:sp>
      <p:pic>
        <p:nvPicPr>
          <p:cNvPr id="478" name="Google Shape;478;p46"/>
          <p:cNvPicPr preferRelativeResize="0"/>
          <p:nvPr/>
        </p:nvPicPr>
        <p:blipFill>
          <a:blip r:embed="rId3">
            <a:alphaModFix/>
          </a:blip>
          <a:stretch>
            <a:fillRect/>
          </a:stretch>
        </p:blipFill>
        <p:spPr>
          <a:xfrm>
            <a:off x="199338" y="753875"/>
            <a:ext cx="8745325" cy="3503400"/>
          </a:xfrm>
          <a:prstGeom prst="rect">
            <a:avLst/>
          </a:prstGeom>
          <a:noFill/>
          <a:ln>
            <a:noFill/>
          </a:ln>
        </p:spPr>
      </p:pic>
      <p:sp>
        <p:nvSpPr>
          <p:cNvPr id="479" name="Google Shape;479;p46"/>
          <p:cNvSpPr/>
          <p:nvPr/>
        </p:nvSpPr>
        <p:spPr>
          <a:xfrm>
            <a:off x="7128525" y="960400"/>
            <a:ext cx="500700" cy="384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2367150" y="2123675"/>
            <a:ext cx="297600" cy="44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46"/>
          <p:cNvPicPr preferRelativeResize="0"/>
          <p:nvPr/>
        </p:nvPicPr>
        <p:blipFill>
          <a:blip r:embed="rId4">
            <a:alphaModFix/>
          </a:blip>
          <a:stretch>
            <a:fillRect/>
          </a:stretch>
        </p:blipFill>
        <p:spPr>
          <a:xfrm>
            <a:off x="4130925" y="4257275"/>
            <a:ext cx="3826541" cy="2295924"/>
          </a:xfrm>
          <a:prstGeom prst="rect">
            <a:avLst/>
          </a:prstGeom>
          <a:noFill/>
          <a:ln>
            <a:noFill/>
          </a:ln>
        </p:spPr>
      </p:pic>
      <p:sp>
        <p:nvSpPr>
          <p:cNvPr id="482" name="Google Shape;482;p46"/>
          <p:cNvSpPr txBox="1"/>
          <p:nvPr/>
        </p:nvSpPr>
        <p:spPr>
          <a:xfrm>
            <a:off x="804475" y="4975500"/>
            <a:ext cx="3000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The particle (small moon) do not tidally expand!!!</a:t>
            </a:r>
            <a:endParaRPr sz="2000">
              <a:solidFill>
                <a:schemeClr val="dk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a:t>
            </a:r>
            <a:endParaRPr sz="2000"/>
          </a:p>
          <a:p>
            <a:pPr indent="0" lvl="0" marL="0" rtl="0" algn="ctr">
              <a:spcBef>
                <a:spcPts val="0"/>
              </a:spcBef>
              <a:spcAft>
                <a:spcPts val="0"/>
              </a:spcAft>
              <a:buNone/>
            </a:pPr>
            <a:r>
              <a:t/>
            </a:r>
            <a:endParaRPr sz="2000"/>
          </a:p>
        </p:txBody>
      </p:sp>
      <p:sp>
        <p:nvSpPr>
          <p:cNvPr id="488" name="Google Shape;488;p47"/>
          <p:cNvSpPr txBox="1"/>
          <p:nvPr/>
        </p:nvSpPr>
        <p:spPr>
          <a:xfrm>
            <a:off x="5349225" y="65525"/>
            <a:ext cx="37947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Initial conditions examples</a:t>
            </a:r>
            <a:endParaRPr/>
          </a:p>
        </p:txBody>
      </p:sp>
      <p:pic>
        <p:nvPicPr>
          <p:cNvPr id="489" name="Google Shape;489;p47"/>
          <p:cNvPicPr preferRelativeResize="0"/>
          <p:nvPr/>
        </p:nvPicPr>
        <p:blipFill>
          <a:blip r:embed="rId3">
            <a:alphaModFix/>
          </a:blip>
          <a:stretch>
            <a:fillRect/>
          </a:stretch>
        </p:blipFill>
        <p:spPr>
          <a:xfrm>
            <a:off x="311225" y="588625"/>
            <a:ext cx="5467875" cy="3280725"/>
          </a:xfrm>
          <a:prstGeom prst="rect">
            <a:avLst/>
          </a:prstGeom>
          <a:noFill/>
          <a:ln>
            <a:noFill/>
          </a:ln>
        </p:spPr>
      </p:pic>
      <p:sp>
        <p:nvSpPr>
          <p:cNvPr id="490" name="Google Shape;490;p47"/>
          <p:cNvSpPr/>
          <p:nvPr/>
        </p:nvSpPr>
        <p:spPr>
          <a:xfrm flipH="1">
            <a:off x="1602450" y="2064625"/>
            <a:ext cx="173400" cy="693000"/>
          </a:xfrm>
          <a:prstGeom prst="leftBrace">
            <a:avLst>
              <a:gd fmla="val 50000" name="adj1"/>
              <a:gd fmla="val 5319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txBox="1"/>
          <p:nvPr/>
        </p:nvSpPr>
        <p:spPr>
          <a:xfrm>
            <a:off x="1662775" y="2064613"/>
            <a:ext cx="4603200" cy="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Calibri"/>
                <a:ea typeface="Calibri"/>
                <a:cs typeface="Calibri"/>
                <a:sym typeface="Calibri"/>
              </a:rPr>
              <a:t>Fast depletion due to fast evolution of a</a:t>
            </a:r>
            <a:r>
              <a:rPr baseline="-25000" lang="en" sz="1800">
                <a:solidFill>
                  <a:schemeClr val="dk2"/>
                </a:solidFill>
                <a:latin typeface="Calibri"/>
                <a:ea typeface="Calibri"/>
                <a:cs typeface="Calibri"/>
                <a:sym typeface="Calibri"/>
              </a:rPr>
              <a:t>c</a:t>
            </a:r>
            <a:endParaRPr baseline="-25000" sz="1800"/>
          </a:p>
        </p:txBody>
      </p:sp>
      <p:pic>
        <p:nvPicPr>
          <p:cNvPr id="492" name="Google Shape;492;p47"/>
          <p:cNvPicPr preferRelativeResize="0"/>
          <p:nvPr/>
        </p:nvPicPr>
        <p:blipFill>
          <a:blip r:embed="rId4">
            <a:alphaModFix/>
          </a:blip>
          <a:stretch>
            <a:fillRect/>
          </a:stretch>
        </p:blipFill>
        <p:spPr>
          <a:xfrm>
            <a:off x="311225" y="3522825"/>
            <a:ext cx="5467875" cy="3280725"/>
          </a:xfrm>
          <a:prstGeom prst="rect">
            <a:avLst/>
          </a:prstGeom>
          <a:noFill/>
          <a:ln>
            <a:noFill/>
          </a:ln>
        </p:spPr>
      </p:pic>
      <p:sp>
        <p:nvSpPr>
          <p:cNvPr id="493" name="Google Shape;493;p47"/>
          <p:cNvSpPr txBox="1"/>
          <p:nvPr/>
        </p:nvSpPr>
        <p:spPr>
          <a:xfrm>
            <a:off x="2039725" y="2793725"/>
            <a:ext cx="2046300" cy="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Calibri"/>
                <a:ea typeface="Calibri"/>
                <a:cs typeface="Calibri"/>
                <a:sym typeface="Calibri"/>
              </a:rPr>
              <a:t>Semiaxis of Charon</a:t>
            </a:r>
            <a:endParaRPr baseline="-25000"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 Expansion of orbits</a:t>
            </a:r>
            <a:endParaRPr sz="2000"/>
          </a:p>
          <a:p>
            <a:pPr indent="0" lvl="0" marL="0" rtl="0" algn="ctr">
              <a:spcBef>
                <a:spcPts val="0"/>
              </a:spcBef>
              <a:spcAft>
                <a:spcPts val="0"/>
              </a:spcAft>
              <a:buNone/>
            </a:pPr>
            <a:r>
              <a:t/>
            </a:r>
            <a:endParaRPr sz="2000"/>
          </a:p>
        </p:txBody>
      </p:sp>
      <p:pic>
        <p:nvPicPr>
          <p:cNvPr id="499" name="Google Shape;499;p48"/>
          <p:cNvPicPr preferRelativeResize="0"/>
          <p:nvPr/>
        </p:nvPicPr>
        <p:blipFill>
          <a:blip r:embed="rId3">
            <a:alphaModFix/>
          </a:blip>
          <a:stretch>
            <a:fillRect/>
          </a:stretch>
        </p:blipFill>
        <p:spPr>
          <a:xfrm>
            <a:off x="1896749" y="753874"/>
            <a:ext cx="5551950" cy="4796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sp>
        <p:nvSpPr>
          <p:cNvPr id="504" name="Google Shape;504;p49"/>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Tidal Evolution → Expansion of orbits</a:t>
            </a:r>
            <a:endParaRPr sz="2000"/>
          </a:p>
          <a:p>
            <a:pPr indent="0" lvl="0" marL="0" rtl="0" algn="ctr">
              <a:spcBef>
                <a:spcPts val="0"/>
              </a:spcBef>
              <a:spcAft>
                <a:spcPts val="0"/>
              </a:spcAft>
              <a:buNone/>
            </a:pPr>
            <a:r>
              <a:t/>
            </a:r>
            <a:endParaRPr sz="2000"/>
          </a:p>
        </p:txBody>
      </p:sp>
      <p:pic>
        <p:nvPicPr>
          <p:cNvPr id="505" name="Google Shape;505;p49"/>
          <p:cNvPicPr preferRelativeResize="0"/>
          <p:nvPr/>
        </p:nvPicPr>
        <p:blipFill>
          <a:blip r:embed="rId3">
            <a:alphaModFix amt="74000"/>
          </a:blip>
          <a:stretch>
            <a:fillRect/>
          </a:stretch>
        </p:blipFill>
        <p:spPr>
          <a:xfrm>
            <a:off x="1896749" y="753874"/>
            <a:ext cx="5551950" cy="4796275"/>
          </a:xfrm>
          <a:prstGeom prst="rect">
            <a:avLst/>
          </a:prstGeom>
          <a:noFill/>
          <a:ln>
            <a:noFill/>
          </a:ln>
        </p:spPr>
      </p:pic>
      <p:pic>
        <p:nvPicPr>
          <p:cNvPr id="506" name="Google Shape;506;p49"/>
          <p:cNvPicPr preferRelativeResize="0"/>
          <p:nvPr/>
        </p:nvPicPr>
        <p:blipFill>
          <a:blip r:embed="rId4">
            <a:alphaModFix/>
          </a:blip>
          <a:stretch>
            <a:fillRect/>
          </a:stretch>
        </p:blipFill>
        <p:spPr>
          <a:xfrm>
            <a:off x="707775" y="588000"/>
            <a:ext cx="4247504" cy="2762300"/>
          </a:xfrm>
          <a:prstGeom prst="rect">
            <a:avLst/>
          </a:prstGeom>
          <a:noFill/>
          <a:ln>
            <a:noFill/>
          </a:ln>
        </p:spPr>
      </p:pic>
      <p:pic>
        <p:nvPicPr>
          <p:cNvPr id="507" name="Google Shape;507;p49"/>
          <p:cNvPicPr preferRelativeResize="0"/>
          <p:nvPr/>
        </p:nvPicPr>
        <p:blipFill>
          <a:blip r:embed="rId5">
            <a:alphaModFix/>
          </a:blip>
          <a:stretch>
            <a:fillRect/>
          </a:stretch>
        </p:blipFill>
        <p:spPr>
          <a:xfrm>
            <a:off x="4424475" y="3658969"/>
            <a:ext cx="4482575" cy="28854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idx="1" type="subTitle"/>
          </p:nvPr>
        </p:nvSpPr>
        <p:spPr>
          <a:xfrm>
            <a:off x="37475" y="301153"/>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Evolution of Pluton Charon with dynamical maps</a:t>
            </a:r>
            <a:endParaRPr baseline="-25000" sz="2000"/>
          </a:p>
          <a:p>
            <a:pPr indent="0" lvl="0" marL="0" rtl="0" algn="ctr">
              <a:spcBef>
                <a:spcPts val="0"/>
              </a:spcBef>
              <a:spcAft>
                <a:spcPts val="0"/>
              </a:spcAft>
              <a:buNone/>
            </a:pPr>
            <a:r>
              <a:t/>
            </a:r>
            <a:endParaRPr sz="2000"/>
          </a:p>
        </p:txBody>
      </p:sp>
      <p:pic>
        <p:nvPicPr>
          <p:cNvPr id="513" name="Google Shape;513;p50"/>
          <p:cNvPicPr preferRelativeResize="0"/>
          <p:nvPr/>
        </p:nvPicPr>
        <p:blipFill rotWithShape="1">
          <a:blip r:embed="rId3">
            <a:alphaModFix/>
          </a:blip>
          <a:srcRect b="50288" l="0" r="49320" t="0"/>
          <a:stretch/>
        </p:blipFill>
        <p:spPr>
          <a:xfrm>
            <a:off x="152400" y="906275"/>
            <a:ext cx="4479701" cy="2799426"/>
          </a:xfrm>
          <a:prstGeom prst="rect">
            <a:avLst/>
          </a:prstGeom>
          <a:noFill/>
          <a:ln>
            <a:noFill/>
          </a:ln>
        </p:spPr>
      </p:pic>
      <p:pic>
        <p:nvPicPr>
          <p:cNvPr id="514" name="Google Shape;514;p50"/>
          <p:cNvPicPr preferRelativeResize="0"/>
          <p:nvPr/>
        </p:nvPicPr>
        <p:blipFill rotWithShape="1">
          <a:blip r:embed="rId3">
            <a:alphaModFix/>
          </a:blip>
          <a:srcRect b="0" l="2011" r="49274" t="89520"/>
          <a:stretch/>
        </p:blipFill>
        <p:spPr>
          <a:xfrm>
            <a:off x="342275" y="3651350"/>
            <a:ext cx="4305924" cy="590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ph idx="1" type="subTitle"/>
          </p:nvPr>
        </p:nvSpPr>
        <p:spPr>
          <a:xfrm>
            <a:off x="1858700" y="4550878"/>
            <a:ext cx="53613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Evolution of Pluton Charon with dynamical maps</a:t>
            </a:r>
            <a:endParaRPr baseline="-25000" sz="2000"/>
          </a:p>
          <a:p>
            <a:pPr indent="0" lvl="0" marL="0" rtl="0" algn="ctr">
              <a:spcBef>
                <a:spcPts val="0"/>
              </a:spcBef>
              <a:spcAft>
                <a:spcPts val="0"/>
              </a:spcAft>
              <a:buNone/>
            </a:pPr>
            <a:r>
              <a:t/>
            </a:r>
            <a:endParaRPr sz="2000"/>
          </a:p>
        </p:txBody>
      </p:sp>
      <p:pic>
        <p:nvPicPr>
          <p:cNvPr id="520" name="Google Shape;520;p51"/>
          <p:cNvPicPr preferRelativeResize="0"/>
          <p:nvPr/>
        </p:nvPicPr>
        <p:blipFill>
          <a:blip r:embed="rId3">
            <a:alphaModFix/>
          </a:blip>
          <a:stretch>
            <a:fillRect/>
          </a:stretch>
        </p:blipFill>
        <p:spPr>
          <a:xfrm>
            <a:off x="152400" y="906275"/>
            <a:ext cx="8839199" cy="5631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206400" y="2212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orbit and origin</a:t>
            </a:r>
            <a:endParaRPr/>
          </a:p>
        </p:txBody>
      </p:sp>
      <p:pic>
        <p:nvPicPr>
          <p:cNvPr id="157" name="Google Shape;157;p16"/>
          <p:cNvPicPr preferRelativeResize="0"/>
          <p:nvPr/>
        </p:nvPicPr>
        <p:blipFill>
          <a:blip r:embed="rId3">
            <a:alphaModFix/>
          </a:blip>
          <a:stretch>
            <a:fillRect/>
          </a:stretch>
        </p:blipFill>
        <p:spPr>
          <a:xfrm>
            <a:off x="5137975" y="2686525"/>
            <a:ext cx="3762324" cy="2914174"/>
          </a:xfrm>
          <a:prstGeom prst="rect">
            <a:avLst/>
          </a:prstGeom>
          <a:noFill/>
          <a:ln>
            <a:noFill/>
          </a:ln>
        </p:spPr>
      </p:pic>
      <p:pic>
        <p:nvPicPr>
          <p:cNvPr id="158" name="Google Shape;158;p16"/>
          <p:cNvPicPr preferRelativeResize="0"/>
          <p:nvPr/>
        </p:nvPicPr>
        <p:blipFill>
          <a:blip r:embed="rId4">
            <a:alphaModFix/>
          </a:blip>
          <a:stretch>
            <a:fillRect/>
          </a:stretch>
        </p:blipFill>
        <p:spPr>
          <a:xfrm>
            <a:off x="206400" y="2686517"/>
            <a:ext cx="4762500" cy="3790950"/>
          </a:xfrm>
          <a:prstGeom prst="rect">
            <a:avLst/>
          </a:prstGeom>
          <a:noFill/>
          <a:ln>
            <a:noFill/>
          </a:ln>
        </p:spPr>
      </p:pic>
      <p:sp>
        <p:nvSpPr>
          <p:cNvPr id="159" name="Google Shape;159;p16"/>
          <p:cNvSpPr txBox="1"/>
          <p:nvPr/>
        </p:nvSpPr>
        <p:spPr>
          <a:xfrm>
            <a:off x="206400" y="836175"/>
            <a:ext cx="8694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Pluto’s eccentric and inclined orbit in the</a:t>
            </a:r>
            <a:r>
              <a:rPr lang="en">
                <a:solidFill>
                  <a:srgbClr val="FF0000"/>
                </a:solidFill>
              </a:rPr>
              <a:t> 3:2 MMR</a:t>
            </a:r>
            <a:r>
              <a:rPr lang="en"/>
              <a:t> with Neptune could have originated either:</a:t>
            </a:r>
            <a:endParaRPr/>
          </a:p>
          <a:p>
            <a:pPr indent="0" lvl="0" marL="0" rtl="0" algn="l">
              <a:spcBef>
                <a:spcPts val="0"/>
              </a:spcBef>
              <a:spcAft>
                <a:spcPts val="0"/>
              </a:spcAft>
              <a:buNone/>
            </a:pPr>
            <a:r>
              <a:rPr lang="en"/>
              <a:t>.  from interactions among bodies accreting near Pluto’s current semimajor axis (Levison and Stern, 1995)</a:t>
            </a:r>
            <a:endParaRPr/>
          </a:p>
          <a:p>
            <a:pPr indent="0" lvl="0" marL="0" rtl="0" algn="l">
              <a:spcBef>
                <a:spcPts val="0"/>
              </a:spcBef>
              <a:spcAft>
                <a:spcPts val="0"/>
              </a:spcAft>
              <a:buNone/>
            </a:pPr>
            <a:r>
              <a:rPr lang="en"/>
              <a:t>.  from formation of Pluto at a more interior distance, with Pluto then driven outward into its current orbit via resonant transport as Neptune’s orbit expanded (Malhotra, 1993, 1995; Malhotra and Williams,</a:t>
            </a:r>
            <a:endParaRPr/>
          </a:p>
          <a:p>
            <a:pPr indent="0" lvl="0" marL="0" rtl="0" algn="l">
              <a:spcBef>
                <a:spcPts val="0"/>
              </a:spcBef>
              <a:spcAft>
                <a:spcPts val="0"/>
              </a:spcAft>
              <a:buNone/>
            </a:pPr>
            <a:r>
              <a:rPr lang="en"/>
              <a:t>1997). </a:t>
            </a:r>
            <a:r>
              <a:rPr lang="en">
                <a:solidFill>
                  <a:srgbClr val="FF0000"/>
                </a:solidFill>
              </a:rPr>
              <a:t>𝜏</a:t>
            </a:r>
            <a:r>
              <a:rPr baseline="-25000" lang="en">
                <a:solidFill>
                  <a:srgbClr val="FF0000"/>
                </a:solidFill>
              </a:rPr>
              <a:t>e </a:t>
            </a:r>
            <a:r>
              <a:rPr lang="en">
                <a:solidFill>
                  <a:srgbClr val="FF0000"/>
                </a:solidFill>
              </a:rPr>
              <a:t>~ 10</a:t>
            </a:r>
            <a:r>
              <a:rPr baseline="30000" lang="en">
                <a:solidFill>
                  <a:srgbClr val="FF0000"/>
                </a:solidFill>
              </a:rPr>
              <a:t>6 </a:t>
            </a:r>
            <a:r>
              <a:rPr lang="en">
                <a:solidFill>
                  <a:srgbClr val="FF0000"/>
                </a:solidFill>
              </a:rPr>
              <a:t>yr</a:t>
            </a:r>
            <a:endParaRPr>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52"/>
          <p:cNvPicPr preferRelativeResize="0"/>
          <p:nvPr/>
        </p:nvPicPr>
        <p:blipFill>
          <a:blip r:embed="rId3">
            <a:alphaModFix/>
          </a:blip>
          <a:stretch>
            <a:fillRect/>
          </a:stretch>
        </p:blipFill>
        <p:spPr>
          <a:xfrm>
            <a:off x="3581150" y="680812"/>
            <a:ext cx="5401824" cy="1457625"/>
          </a:xfrm>
          <a:prstGeom prst="rect">
            <a:avLst/>
          </a:prstGeom>
          <a:noFill/>
          <a:ln>
            <a:noFill/>
          </a:ln>
        </p:spPr>
      </p:pic>
      <p:sp>
        <p:nvSpPr>
          <p:cNvPr id="526" name="Google Shape;526;p52"/>
          <p:cNvSpPr txBox="1"/>
          <p:nvPr>
            <p:ph idx="1" type="subTitle"/>
          </p:nvPr>
        </p:nvSpPr>
        <p:spPr>
          <a:xfrm>
            <a:off x="206025" y="256200"/>
            <a:ext cx="65061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Testing the evolution of small moons at actual positions</a:t>
            </a:r>
            <a:endParaRPr baseline="-25000" sz="2000"/>
          </a:p>
          <a:p>
            <a:pPr indent="0" lvl="0" marL="0" rtl="0" algn="l">
              <a:spcBef>
                <a:spcPts val="0"/>
              </a:spcBef>
              <a:spcAft>
                <a:spcPts val="0"/>
              </a:spcAft>
              <a:buNone/>
            </a:pPr>
            <a:r>
              <a:t/>
            </a:r>
            <a:endParaRPr sz="2000"/>
          </a:p>
        </p:txBody>
      </p:sp>
      <p:pic>
        <p:nvPicPr>
          <p:cNvPr id="527" name="Google Shape;527;p52"/>
          <p:cNvPicPr preferRelativeResize="0"/>
          <p:nvPr/>
        </p:nvPicPr>
        <p:blipFill>
          <a:blip r:embed="rId4">
            <a:alphaModFix/>
          </a:blip>
          <a:stretch>
            <a:fillRect/>
          </a:stretch>
        </p:blipFill>
        <p:spPr>
          <a:xfrm>
            <a:off x="206025" y="700775"/>
            <a:ext cx="3054475" cy="1457625"/>
          </a:xfrm>
          <a:prstGeom prst="rect">
            <a:avLst/>
          </a:prstGeom>
          <a:noFill/>
          <a:ln>
            <a:noFill/>
          </a:ln>
        </p:spPr>
      </p:pic>
      <p:pic>
        <p:nvPicPr>
          <p:cNvPr id="528" name="Google Shape;528;p52"/>
          <p:cNvPicPr preferRelativeResize="0"/>
          <p:nvPr/>
        </p:nvPicPr>
        <p:blipFill>
          <a:blip r:embed="rId5">
            <a:alphaModFix/>
          </a:blip>
          <a:stretch>
            <a:fillRect/>
          </a:stretch>
        </p:blipFill>
        <p:spPr>
          <a:xfrm>
            <a:off x="206025" y="4504638"/>
            <a:ext cx="4247175" cy="2114586"/>
          </a:xfrm>
          <a:prstGeom prst="rect">
            <a:avLst/>
          </a:prstGeom>
          <a:noFill/>
          <a:ln>
            <a:noFill/>
          </a:ln>
        </p:spPr>
      </p:pic>
      <p:pic>
        <p:nvPicPr>
          <p:cNvPr id="529" name="Google Shape;529;p52"/>
          <p:cNvPicPr preferRelativeResize="0"/>
          <p:nvPr/>
        </p:nvPicPr>
        <p:blipFill rotWithShape="1">
          <a:blip r:embed="rId6">
            <a:alphaModFix/>
          </a:blip>
          <a:srcRect b="49510" l="0" r="0" t="0"/>
          <a:stretch/>
        </p:blipFill>
        <p:spPr>
          <a:xfrm>
            <a:off x="117188" y="2266875"/>
            <a:ext cx="4336000" cy="2173525"/>
          </a:xfrm>
          <a:prstGeom prst="rect">
            <a:avLst/>
          </a:prstGeom>
          <a:noFill/>
          <a:ln>
            <a:noFill/>
          </a:ln>
        </p:spPr>
      </p:pic>
      <p:sp>
        <p:nvSpPr>
          <p:cNvPr id="530" name="Google Shape;530;p52"/>
          <p:cNvSpPr/>
          <p:nvPr/>
        </p:nvSpPr>
        <p:spPr>
          <a:xfrm>
            <a:off x="3181800" y="1314075"/>
            <a:ext cx="663300" cy="191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txBox="1"/>
          <p:nvPr/>
        </p:nvSpPr>
        <p:spPr>
          <a:xfrm>
            <a:off x="5065425" y="3536425"/>
            <a:ext cx="3389100" cy="20319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1A1A1A"/>
                </a:solidFill>
                <a:latin typeface="Calibri"/>
                <a:ea typeface="Calibri"/>
                <a:cs typeface="Calibri"/>
                <a:sym typeface="Calibri"/>
              </a:rPr>
              <a:t>No combination of </a:t>
            </a:r>
            <a:r>
              <a:rPr lang="en" sz="2000">
                <a:solidFill>
                  <a:srgbClr val="1A1A1A"/>
                </a:solidFill>
                <a:latin typeface="Calibri"/>
                <a:ea typeface="Calibri"/>
                <a:cs typeface="Calibri"/>
                <a:sym typeface="Calibri"/>
              </a:rPr>
              <a:t>parameters</a:t>
            </a:r>
            <a:r>
              <a:rPr lang="en" sz="2000">
                <a:solidFill>
                  <a:srgbClr val="1A1A1A"/>
                </a:solidFill>
                <a:latin typeface="Calibri"/>
                <a:ea typeface="Calibri"/>
                <a:cs typeface="Calibri"/>
                <a:sym typeface="Calibri"/>
              </a:rPr>
              <a:t> </a:t>
            </a:r>
            <a:r>
              <a:rPr lang="en" sz="2000">
                <a:solidFill>
                  <a:srgbClr val="1A1A1A"/>
                </a:solidFill>
                <a:latin typeface="Calibri"/>
                <a:ea typeface="Calibri"/>
                <a:cs typeface="Calibri"/>
                <a:sym typeface="Calibri"/>
              </a:rPr>
              <a:t>allows</a:t>
            </a:r>
            <a:r>
              <a:rPr lang="en" sz="2000">
                <a:solidFill>
                  <a:srgbClr val="1A1A1A"/>
                </a:solidFill>
                <a:latin typeface="Calibri"/>
                <a:ea typeface="Calibri"/>
                <a:cs typeface="Calibri"/>
                <a:sym typeface="Calibri"/>
              </a:rPr>
              <a:t> survival of moons under tidal expansion of PC.</a:t>
            </a:r>
            <a:endParaRPr sz="2000">
              <a:solidFill>
                <a:srgbClr val="1A1A1A"/>
              </a:solidFill>
              <a:latin typeface="Calibri"/>
              <a:ea typeface="Calibri"/>
              <a:cs typeface="Calibri"/>
              <a:sym typeface="Calibri"/>
            </a:endParaRPr>
          </a:p>
          <a:p>
            <a:pPr indent="0" lvl="0" marL="0" rtl="0" algn="l">
              <a:spcBef>
                <a:spcPts val="0"/>
              </a:spcBef>
              <a:spcAft>
                <a:spcPts val="0"/>
              </a:spcAft>
              <a:buNone/>
            </a:pPr>
            <a:r>
              <a:t/>
            </a:r>
            <a:endParaRPr sz="2000">
              <a:solidFill>
                <a:srgbClr val="1A1A1A"/>
              </a:solidFill>
              <a:latin typeface="Calibri"/>
              <a:ea typeface="Calibri"/>
              <a:cs typeface="Calibri"/>
              <a:sym typeface="Calibri"/>
            </a:endParaRPr>
          </a:p>
          <a:p>
            <a:pPr indent="0" lvl="0" marL="0" rtl="0" algn="l">
              <a:spcBef>
                <a:spcPts val="0"/>
              </a:spcBef>
              <a:spcAft>
                <a:spcPts val="0"/>
              </a:spcAft>
              <a:buNone/>
            </a:pPr>
            <a:r>
              <a:rPr lang="en" sz="2000">
                <a:solidFill>
                  <a:srgbClr val="1A1A1A"/>
                </a:solidFill>
                <a:latin typeface="Calibri"/>
                <a:ea typeface="Calibri"/>
                <a:cs typeface="Calibri"/>
                <a:sym typeface="Calibri"/>
              </a:rPr>
              <a:t>Resonances with the binary triggers instabilities.</a:t>
            </a:r>
            <a:endParaRPr sz="2000">
              <a:solidFill>
                <a:srgbClr val="1A1A1A"/>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3"/>
          <p:cNvSpPr txBox="1"/>
          <p:nvPr>
            <p:ph idx="1" type="subTitle"/>
          </p:nvPr>
        </p:nvSpPr>
        <p:spPr>
          <a:xfrm>
            <a:off x="206025" y="256200"/>
            <a:ext cx="65061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a:t>
            </a:r>
            <a:r>
              <a:rPr lang="en" sz="2000"/>
              <a:t> model with J2 (</a:t>
            </a:r>
            <a:r>
              <a:rPr lang="en" sz="2000"/>
              <a:t>oblateness</a:t>
            </a:r>
            <a:r>
              <a:rPr lang="en" sz="2000"/>
              <a:t> of Pluto)</a:t>
            </a:r>
            <a:endParaRPr baseline="-25000" sz="2000"/>
          </a:p>
          <a:p>
            <a:pPr indent="0" lvl="0" marL="0" rtl="0" algn="l">
              <a:spcBef>
                <a:spcPts val="0"/>
              </a:spcBef>
              <a:spcAft>
                <a:spcPts val="0"/>
              </a:spcAft>
              <a:buNone/>
            </a:pPr>
            <a:r>
              <a:t/>
            </a:r>
            <a:endParaRPr sz="2000"/>
          </a:p>
        </p:txBody>
      </p:sp>
      <p:sp>
        <p:nvSpPr>
          <p:cNvPr id="537" name="Google Shape;537;p53"/>
          <p:cNvSpPr/>
          <p:nvPr/>
        </p:nvSpPr>
        <p:spPr>
          <a:xfrm>
            <a:off x="2349825" y="1571400"/>
            <a:ext cx="1158000" cy="191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txBox="1"/>
          <p:nvPr/>
        </p:nvSpPr>
        <p:spPr>
          <a:xfrm>
            <a:off x="512150" y="2498625"/>
            <a:ext cx="3149100" cy="1108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1A1A1A"/>
                </a:solidFill>
                <a:latin typeface="Calibri"/>
                <a:ea typeface="Calibri"/>
                <a:cs typeface="Calibri"/>
                <a:sym typeface="Calibri"/>
              </a:rPr>
              <a:t>Particles not survive at Styx, Nix </a:t>
            </a:r>
            <a:r>
              <a:rPr lang="en" sz="2000">
                <a:solidFill>
                  <a:srgbClr val="1A1A1A"/>
                </a:solidFill>
                <a:latin typeface="Calibri"/>
                <a:ea typeface="Calibri"/>
                <a:cs typeface="Calibri"/>
                <a:sym typeface="Calibri"/>
              </a:rPr>
              <a:t>locations when J2 is considered</a:t>
            </a:r>
            <a:endParaRPr sz="2000">
              <a:solidFill>
                <a:srgbClr val="1A1A1A"/>
              </a:solidFill>
              <a:latin typeface="Calibri"/>
              <a:ea typeface="Calibri"/>
              <a:cs typeface="Calibri"/>
              <a:sym typeface="Calibri"/>
            </a:endParaRPr>
          </a:p>
        </p:txBody>
      </p:sp>
      <p:pic>
        <p:nvPicPr>
          <p:cNvPr id="539" name="Google Shape;539;p53"/>
          <p:cNvPicPr preferRelativeResize="0"/>
          <p:nvPr/>
        </p:nvPicPr>
        <p:blipFill>
          <a:blip r:embed="rId3">
            <a:alphaModFix/>
          </a:blip>
          <a:stretch>
            <a:fillRect/>
          </a:stretch>
        </p:blipFill>
        <p:spPr>
          <a:xfrm>
            <a:off x="254688" y="1195462"/>
            <a:ext cx="1876425" cy="942975"/>
          </a:xfrm>
          <a:prstGeom prst="rect">
            <a:avLst/>
          </a:prstGeom>
          <a:noFill/>
          <a:ln>
            <a:noFill/>
          </a:ln>
        </p:spPr>
      </p:pic>
      <p:sp>
        <p:nvSpPr>
          <p:cNvPr id="540" name="Google Shape;540;p53"/>
          <p:cNvSpPr txBox="1"/>
          <p:nvPr/>
        </p:nvSpPr>
        <p:spPr>
          <a:xfrm>
            <a:off x="206025" y="680800"/>
            <a:ext cx="66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the impact, r</a:t>
            </a:r>
            <a:r>
              <a:rPr lang="en"/>
              <a:t>otational flattening and internal uneven mass distribution give</a:t>
            </a:r>
            <a:endParaRPr/>
          </a:p>
          <a:p>
            <a:pPr indent="0" lvl="0" marL="0" rtl="0" algn="l">
              <a:spcBef>
                <a:spcPts val="0"/>
              </a:spcBef>
              <a:spcAft>
                <a:spcPts val="0"/>
              </a:spcAft>
              <a:buNone/>
            </a:pPr>
            <a:r>
              <a:rPr lang="en"/>
              <a:t>non-zero gravitational harmonic coefficients</a:t>
            </a:r>
            <a:endParaRPr/>
          </a:p>
        </p:txBody>
      </p:sp>
      <p:pic>
        <p:nvPicPr>
          <p:cNvPr id="541" name="Google Shape;541;p53"/>
          <p:cNvPicPr preferRelativeResize="0"/>
          <p:nvPr/>
        </p:nvPicPr>
        <p:blipFill>
          <a:blip r:embed="rId4">
            <a:alphaModFix/>
          </a:blip>
          <a:stretch>
            <a:fillRect/>
          </a:stretch>
        </p:blipFill>
        <p:spPr>
          <a:xfrm>
            <a:off x="3661243" y="1493775"/>
            <a:ext cx="5073400" cy="4765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4"/>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pic>
        <p:nvPicPr>
          <p:cNvPr id="547" name="Google Shape;547;p54"/>
          <p:cNvPicPr preferRelativeResize="0"/>
          <p:nvPr/>
        </p:nvPicPr>
        <p:blipFill rotWithShape="1">
          <a:blip r:embed="rId3">
            <a:alphaModFix/>
          </a:blip>
          <a:srcRect b="26916" l="0" r="0" t="0"/>
          <a:stretch/>
        </p:blipFill>
        <p:spPr>
          <a:xfrm>
            <a:off x="127325" y="969300"/>
            <a:ext cx="8839200" cy="1950125"/>
          </a:xfrm>
          <a:prstGeom prst="rect">
            <a:avLst/>
          </a:prstGeom>
          <a:noFill/>
          <a:ln>
            <a:noFill/>
          </a:ln>
        </p:spPr>
      </p:pic>
      <p:sp>
        <p:nvSpPr>
          <p:cNvPr id="548" name="Google Shape;548;p54"/>
          <p:cNvSpPr txBox="1"/>
          <p:nvPr/>
        </p:nvSpPr>
        <p:spPr>
          <a:xfrm>
            <a:off x="206025" y="2467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t>
            </a:r>
            <a:r>
              <a:rPr baseline="-25000" lang="en"/>
              <a:t>0 </a:t>
            </a:r>
            <a:r>
              <a:rPr lang="en"/>
              <a:t> = 60% M</a:t>
            </a:r>
            <a:r>
              <a:rPr baseline="-25000" lang="en"/>
              <a:t>P</a:t>
            </a:r>
            <a:r>
              <a:rPr lang="en"/>
              <a:t> </a:t>
            </a:r>
            <a:endParaRPr/>
          </a:p>
        </p:txBody>
      </p:sp>
      <p:sp>
        <p:nvSpPr>
          <p:cNvPr id="549" name="Google Shape;549;p54"/>
          <p:cNvSpPr txBox="1"/>
          <p:nvPr/>
        </p:nvSpPr>
        <p:spPr>
          <a:xfrm>
            <a:off x="3397150" y="643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r>
              <a:rPr baseline="-25000" lang="en"/>
              <a:t>acc</a:t>
            </a:r>
            <a:r>
              <a:rPr lang="en"/>
              <a:t> = 10</a:t>
            </a:r>
            <a:r>
              <a:rPr baseline="30000" lang="en"/>
              <a:t>4</a:t>
            </a:r>
            <a:r>
              <a:rPr lang="en"/>
              <a:t> yr since the giant impact, Growth models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pic>
        <p:nvPicPr>
          <p:cNvPr id="555" name="Google Shape;555;p55"/>
          <p:cNvPicPr preferRelativeResize="0"/>
          <p:nvPr/>
        </p:nvPicPr>
        <p:blipFill rotWithShape="1">
          <a:blip r:embed="rId3">
            <a:alphaModFix/>
          </a:blip>
          <a:srcRect b="26916" l="0" r="0" t="0"/>
          <a:stretch/>
        </p:blipFill>
        <p:spPr>
          <a:xfrm>
            <a:off x="127325" y="969300"/>
            <a:ext cx="8839200" cy="1950125"/>
          </a:xfrm>
          <a:prstGeom prst="rect">
            <a:avLst/>
          </a:prstGeom>
          <a:noFill/>
          <a:ln>
            <a:noFill/>
          </a:ln>
        </p:spPr>
      </p:pic>
      <p:sp>
        <p:nvSpPr>
          <p:cNvPr id="556" name="Google Shape;556;p55"/>
          <p:cNvSpPr txBox="1"/>
          <p:nvPr/>
        </p:nvSpPr>
        <p:spPr>
          <a:xfrm>
            <a:off x="206025" y="2467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t>
            </a:r>
            <a:r>
              <a:rPr baseline="-25000" lang="en"/>
              <a:t>0 </a:t>
            </a:r>
            <a:r>
              <a:rPr lang="en"/>
              <a:t> = 60% M</a:t>
            </a:r>
            <a:r>
              <a:rPr baseline="-25000" lang="en"/>
              <a:t>P</a:t>
            </a:r>
            <a:r>
              <a:rPr lang="en"/>
              <a:t> </a:t>
            </a:r>
            <a:endParaRPr/>
          </a:p>
        </p:txBody>
      </p:sp>
      <p:sp>
        <p:nvSpPr>
          <p:cNvPr id="557" name="Google Shape;557;p55"/>
          <p:cNvSpPr txBox="1"/>
          <p:nvPr/>
        </p:nvSpPr>
        <p:spPr>
          <a:xfrm>
            <a:off x="3397150" y="643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r>
              <a:rPr baseline="-25000" lang="en"/>
              <a:t>acc</a:t>
            </a:r>
            <a:r>
              <a:rPr lang="en"/>
              <a:t> = 10</a:t>
            </a:r>
            <a:r>
              <a:rPr baseline="30000" lang="en"/>
              <a:t>4</a:t>
            </a:r>
            <a:r>
              <a:rPr lang="en"/>
              <a:t> yr since the giant impact, Growth models</a:t>
            </a:r>
            <a:endParaRPr/>
          </a:p>
        </p:txBody>
      </p:sp>
      <p:pic>
        <p:nvPicPr>
          <p:cNvPr id="558" name="Google Shape;558;p55"/>
          <p:cNvPicPr preferRelativeResize="0"/>
          <p:nvPr/>
        </p:nvPicPr>
        <p:blipFill>
          <a:blip r:embed="rId4">
            <a:alphaModFix/>
          </a:blip>
          <a:stretch>
            <a:fillRect/>
          </a:stretch>
        </p:blipFill>
        <p:spPr>
          <a:xfrm>
            <a:off x="2614525" y="3148025"/>
            <a:ext cx="6065248" cy="3633775"/>
          </a:xfrm>
          <a:prstGeom prst="rect">
            <a:avLst/>
          </a:prstGeom>
          <a:noFill/>
          <a:ln>
            <a:noFill/>
          </a:ln>
        </p:spPr>
      </p:pic>
      <p:sp>
        <p:nvSpPr>
          <p:cNvPr id="559" name="Google Shape;559;p55"/>
          <p:cNvSpPr txBox="1"/>
          <p:nvPr/>
        </p:nvSpPr>
        <p:spPr>
          <a:xfrm>
            <a:off x="206025" y="4061350"/>
            <a:ext cx="2244900" cy="17238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1A1A1A"/>
                </a:solidFill>
                <a:latin typeface="Calibri"/>
                <a:ea typeface="Calibri"/>
                <a:cs typeface="Calibri"/>
                <a:sym typeface="Calibri"/>
              </a:rPr>
              <a:t>L not longer conserved and necessary fine tune to obtain final position of Charon</a:t>
            </a:r>
            <a:endParaRPr sz="2000">
              <a:solidFill>
                <a:srgbClr val="1A1A1A"/>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6"/>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565" name="Google Shape;565;p56"/>
          <p:cNvSpPr txBox="1"/>
          <p:nvPr/>
        </p:nvSpPr>
        <p:spPr>
          <a:xfrm>
            <a:off x="1024950" y="808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Survival of particles at Styx</a:t>
            </a:r>
            <a:endParaRPr/>
          </a:p>
        </p:txBody>
      </p:sp>
      <p:pic>
        <p:nvPicPr>
          <p:cNvPr id="566" name="Google Shape;566;p56"/>
          <p:cNvPicPr preferRelativeResize="0"/>
          <p:nvPr/>
        </p:nvPicPr>
        <p:blipFill>
          <a:blip r:embed="rId3">
            <a:alphaModFix/>
          </a:blip>
          <a:stretch>
            <a:fillRect/>
          </a:stretch>
        </p:blipFill>
        <p:spPr>
          <a:xfrm>
            <a:off x="444675" y="1157775"/>
            <a:ext cx="3360745" cy="5294251"/>
          </a:xfrm>
          <a:prstGeom prst="rect">
            <a:avLst/>
          </a:prstGeom>
          <a:noFill/>
          <a:ln>
            <a:noFill/>
          </a:ln>
        </p:spPr>
      </p:pic>
      <p:sp>
        <p:nvSpPr>
          <p:cNvPr id="567" name="Google Shape;567;p56"/>
          <p:cNvSpPr txBox="1"/>
          <p:nvPr/>
        </p:nvSpPr>
        <p:spPr>
          <a:xfrm>
            <a:off x="5016100" y="808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Survival of particles at Nix</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7"/>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573" name="Google Shape;573;p57"/>
          <p:cNvSpPr txBox="1"/>
          <p:nvPr/>
        </p:nvSpPr>
        <p:spPr>
          <a:xfrm>
            <a:off x="1024950" y="808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Survival of particles at Styx</a:t>
            </a:r>
            <a:endParaRPr/>
          </a:p>
        </p:txBody>
      </p:sp>
      <p:pic>
        <p:nvPicPr>
          <p:cNvPr id="574" name="Google Shape;574;p57"/>
          <p:cNvPicPr preferRelativeResize="0"/>
          <p:nvPr/>
        </p:nvPicPr>
        <p:blipFill>
          <a:blip r:embed="rId3">
            <a:alphaModFix/>
          </a:blip>
          <a:stretch>
            <a:fillRect/>
          </a:stretch>
        </p:blipFill>
        <p:spPr>
          <a:xfrm>
            <a:off x="444675" y="1157775"/>
            <a:ext cx="3360745" cy="5294251"/>
          </a:xfrm>
          <a:prstGeom prst="rect">
            <a:avLst/>
          </a:prstGeom>
          <a:noFill/>
          <a:ln>
            <a:noFill/>
          </a:ln>
        </p:spPr>
      </p:pic>
      <p:pic>
        <p:nvPicPr>
          <p:cNvPr id="575" name="Google Shape;575;p57"/>
          <p:cNvPicPr preferRelativeResize="0"/>
          <p:nvPr/>
        </p:nvPicPr>
        <p:blipFill>
          <a:blip r:embed="rId4">
            <a:alphaModFix/>
          </a:blip>
          <a:stretch>
            <a:fillRect/>
          </a:stretch>
        </p:blipFill>
        <p:spPr>
          <a:xfrm>
            <a:off x="4441270" y="1208975"/>
            <a:ext cx="3319756" cy="5294251"/>
          </a:xfrm>
          <a:prstGeom prst="rect">
            <a:avLst/>
          </a:prstGeom>
          <a:noFill/>
          <a:ln>
            <a:noFill/>
          </a:ln>
        </p:spPr>
      </p:pic>
      <p:sp>
        <p:nvSpPr>
          <p:cNvPr id="576" name="Google Shape;576;p57"/>
          <p:cNvSpPr txBox="1"/>
          <p:nvPr/>
        </p:nvSpPr>
        <p:spPr>
          <a:xfrm>
            <a:off x="5016100" y="808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Survival of particles at Nix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8"/>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582" name="Google Shape;582;p58"/>
          <p:cNvSpPr txBox="1"/>
          <p:nvPr/>
        </p:nvSpPr>
        <p:spPr>
          <a:xfrm>
            <a:off x="228725" y="808775"/>
            <a:ext cx="66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Which are the physical parameters that determine survival of particles? </a:t>
            </a:r>
            <a:r>
              <a:rPr lang="en">
                <a:solidFill>
                  <a:srgbClr val="FF0000"/>
                </a:solidFill>
              </a:rPr>
              <a:t>e</a:t>
            </a:r>
            <a:r>
              <a:rPr baseline="-25000" lang="en">
                <a:solidFill>
                  <a:srgbClr val="FF0000"/>
                </a:solidFill>
              </a:rPr>
              <a:t>c</a:t>
            </a:r>
            <a:r>
              <a:rPr baseline="-25000" lang="en"/>
              <a:t> </a:t>
            </a:r>
            <a:r>
              <a:rPr lang="en"/>
              <a:t>and </a:t>
            </a:r>
            <a:r>
              <a:rPr lang="en">
                <a:solidFill>
                  <a:srgbClr val="FF0000"/>
                </a:solidFill>
              </a:rPr>
              <a:t>A</a:t>
            </a:r>
            <a:endParaRPr>
              <a:solidFill>
                <a:srgbClr val="FF0000"/>
              </a:solidFill>
            </a:endParaRPr>
          </a:p>
        </p:txBody>
      </p:sp>
      <p:pic>
        <p:nvPicPr>
          <p:cNvPr id="583" name="Google Shape;583;p58"/>
          <p:cNvPicPr preferRelativeResize="0"/>
          <p:nvPr/>
        </p:nvPicPr>
        <p:blipFill>
          <a:blip r:embed="rId3">
            <a:alphaModFix/>
          </a:blip>
          <a:stretch>
            <a:fillRect/>
          </a:stretch>
        </p:blipFill>
        <p:spPr>
          <a:xfrm>
            <a:off x="1611350" y="1190225"/>
            <a:ext cx="5708965" cy="534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9"/>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589" name="Google Shape;589;p59"/>
          <p:cNvSpPr txBox="1"/>
          <p:nvPr/>
        </p:nvSpPr>
        <p:spPr>
          <a:xfrm>
            <a:off x="685925" y="808775"/>
            <a:ext cx="66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Which are the physical parameters that determine survival of particles?</a:t>
            </a:r>
            <a:endParaRPr/>
          </a:p>
        </p:txBody>
      </p:sp>
      <p:pic>
        <p:nvPicPr>
          <p:cNvPr id="590" name="Google Shape;590;p59"/>
          <p:cNvPicPr preferRelativeResize="0"/>
          <p:nvPr/>
        </p:nvPicPr>
        <p:blipFill>
          <a:blip r:embed="rId3">
            <a:alphaModFix/>
          </a:blip>
          <a:stretch>
            <a:fillRect/>
          </a:stretch>
        </p:blipFill>
        <p:spPr>
          <a:xfrm>
            <a:off x="1838800" y="1208975"/>
            <a:ext cx="5105400" cy="4705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0"/>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596" name="Google Shape;596;p60"/>
          <p:cNvSpPr txBox="1"/>
          <p:nvPr/>
        </p:nvSpPr>
        <p:spPr>
          <a:xfrm>
            <a:off x="685925" y="808775"/>
            <a:ext cx="46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from an uniform disk with distribution of A values for a given accreting time</a:t>
            </a:r>
            <a:endParaRPr/>
          </a:p>
        </p:txBody>
      </p:sp>
      <p:pic>
        <p:nvPicPr>
          <p:cNvPr id="597" name="Google Shape;597;p60"/>
          <p:cNvPicPr preferRelativeResize="0"/>
          <p:nvPr/>
        </p:nvPicPr>
        <p:blipFill>
          <a:blip r:embed="rId3">
            <a:alphaModFix/>
          </a:blip>
          <a:stretch>
            <a:fillRect/>
          </a:stretch>
        </p:blipFill>
        <p:spPr>
          <a:xfrm>
            <a:off x="5497775" y="896875"/>
            <a:ext cx="3029034" cy="5904900"/>
          </a:xfrm>
          <a:prstGeom prst="rect">
            <a:avLst/>
          </a:prstGeom>
          <a:noFill/>
          <a:ln>
            <a:noFill/>
          </a:ln>
        </p:spPr>
      </p:pic>
      <p:sp>
        <p:nvSpPr>
          <p:cNvPr id="598" name="Google Shape;598;p60"/>
          <p:cNvSpPr txBox="1"/>
          <p:nvPr/>
        </p:nvSpPr>
        <p:spPr>
          <a:xfrm>
            <a:off x="685925" y="2191625"/>
            <a:ext cx="46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the particles in the region survive. </a:t>
            </a:r>
            <a:endParaRPr/>
          </a:p>
          <a:p>
            <a:pPr indent="0" lvl="0" marL="0" rtl="0" algn="l">
              <a:spcBef>
                <a:spcPts val="0"/>
              </a:spcBef>
              <a:spcAft>
                <a:spcPts val="0"/>
              </a:spcAft>
              <a:buNone/>
            </a:pPr>
            <a:r>
              <a:rPr lang="en"/>
              <a:t>Particles with </a:t>
            </a:r>
            <a:r>
              <a:rPr lang="en">
                <a:solidFill>
                  <a:srgbClr val="FF0000"/>
                </a:solidFill>
              </a:rPr>
              <a:t>a~a</a:t>
            </a:r>
            <a:r>
              <a:rPr baseline="-25000" lang="en">
                <a:solidFill>
                  <a:srgbClr val="FF0000"/>
                </a:solidFill>
              </a:rPr>
              <a:t>moons</a:t>
            </a:r>
            <a:r>
              <a:rPr lang="en"/>
              <a:t> have lower values of </a:t>
            </a:r>
            <a:r>
              <a:rPr lang="en">
                <a:solidFill>
                  <a:srgbClr val="FF0000"/>
                </a:solidFill>
              </a:rPr>
              <a:t>e</a:t>
            </a:r>
            <a:endParaRPr>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Realistic model with J2 (oblateness of Pluto) + Accreting mass of Charon after the collision</a:t>
            </a:r>
            <a:endParaRPr baseline="-25000" sz="2000"/>
          </a:p>
          <a:p>
            <a:pPr indent="0" lvl="0" marL="0" rtl="0" algn="l">
              <a:spcBef>
                <a:spcPts val="0"/>
              </a:spcBef>
              <a:spcAft>
                <a:spcPts val="0"/>
              </a:spcAft>
              <a:buNone/>
            </a:pPr>
            <a:r>
              <a:t/>
            </a:r>
            <a:endParaRPr sz="2000"/>
          </a:p>
        </p:txBody>
      </p:sp>
      <p:sp>
        <p:nvSpPr>
          <p:cNvPr id="604" name="Google Shape;604;p61"/>
          <p:cNvSpPr txBox="1"/>
          <p:nvPr/>
        </p:nvSpPr>
        <p:spPr>
          <a:xfrm>
            <a:off x="685925" y="808775"/>
            <a:ext cx="46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from an uniform disk with distribution of A values for a given accreting time</a:t>
            </a:r>
            <a:endParaRPr/>
          </a:p>
        </p:txBody>
      </p:sp>
      <p:pic>
        <p:nvPicPr>
          <p:cNvPr id="605" name="Google Shape;605;p61"/>
          <p:cNvPicPr preferRelativeResize="0"/>
          <p:nvPr/>
        </p:nvPicPr>
        <p:blipFill>
          <a:blip r:embed="rId3">
            <a:alphaModFix/>
          </a:blip>
          <a:stretch>
            <a:fillRect/>
          </a:stretch>
        </p:blipFill>
        <p:spPr>
          <a:xfrm>
            <a:off x="5497775" y="896875"/>
            <a:ext cx="3029034" cy="5904900"/>
          </a:xfrm>
          <a:prstGeom prst="rect">
            <a:avLst/>
          </a:prstGeom>
          <a:noFill/>
          <a:ln>
            <a:noFill/>
          </a:ln>
        </p:spPr>
      </p:pic>
      <p:sp>
        <p:nvSpPr>
          <p:cNvPr id="606" name="Google Shape;606;p61"/>
          <p:cNvSpPr txBox="1"/>
          <p:nvPr/>
        </p:nvSpPr>
        <p:spPr>
          <a:xfrm>
            <a:off x="685925" y="2191625"/>
            <a:ext cx="4688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the particles in the region survive. </a:t>
            </a:r>
            <a:endParaRPr/>
          </a:p>
          <a:p>
            <a:pPr indent="0" lvl="0" marL="0" rtl="0" algn="l">
              <a:spcBef>
                <a:spcPts val="0"/>
              </a:spcBef>
              <a:spcAft>
                <a:spcPts val="0"/>
              </a:spcAft>
              <a:buNone/>
            </a:pPr>
            <a:r>
              <a:rPr lang="en"/>
              <a:t>Particles with </a:t>
            </a:r>
            <a:r>
              <a:rPr lang="en">
                <a:solidFill>
                  <a:srgbClr val="FF0000"/>
                </a:solidFill>
              </a:rPr>
              <a:t>a~a</a:t>
            </a:r>
            <a:r>
              <a:rPr baseline="-25000" lang="en">
                <a:solidFill>
                  <a:srgbClr val="FF0000"/>
                </a:solidFill>
              </a:rPr>
              <a:t>moons</a:t>
            </a:r>
            <a:r>
              <a:rPr lang="en"/>
              <a:t> have lower values of </a:t>
            </a:r>
            <a:r>
              <a:rPr lang="en">
                <a:solidFill>
                  <a:srgbClr val="FF0000"/>
                </a:solidFill>
              </a:rPr>
              <a:t>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Initial inclined disk </a:t>
            </a:r>
            <a:r>
              <a:rPr lang="en">
                <a:solidFill>
                  <a:srgbClr val="1A1A1A"/>
                </a:solidFill>
              </a:rPr>
              <a:t>produce more inclined particles near the PC binary </a:t>
            </a:r>
            <a:endParaRPr>
              <a:solidFill>
                <a:srgbClr val="1A1A1A"/>
              </a:solidFill>
            </a:endParaRPr>
          </a:p>
        </p:txBody>
      </p:sp>
      <p:pic>
        <p:nvPicPr>
          <p:cNvPr id="607" name="Google Shape;607;p61"/>
          <p:cNvPicPr preferRelativeResize="0"/>
          <p:nvPr/>
        </p:nvPicPr>
        <p:blipFill>
          <a:blip r:embed="rId4">
            <a:alphaModFix/>
          </a:blip>
          <a:stretch>
            <a:fillRect/>
          </a:stretch>
        </p:blipFill>
        <p:spPr>
          <a:xfrm>
            <a:off x="826975" y="3370025"/>
            <a:ext cx="4200525" cy="280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206400" y="2212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orbit and origin</a:t>
            </a:r>
            <a:endParaRPr/>
          </a:p>
        </p:txBody>
      </p:sp>
      <p:pic>
        <p:nvPicPr>
          <p:cNvPr id="165" name="Google Shape;165;p17"/>
          <p:cNvPicPr preferRelativeResize="0"/>
          <p:nvPr/>
        </p:nvPicPr>
        <p:blipFill>
          <a:blip r:embed="rId3">
            <a:alphaModFix/>
          </a:blip>
          <a:stretch>
            <a:fillRect/>
          </a:stretch>
        </p:blipFill>
        <p:spPr>
          <a:xfrm>
            <a:off x="1006825" y="814592"/>
            <a:ext cx="6867525" cy="4829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2"/>
          <p:cNvSpPr txBox="1"/>
          <p:nvPr/>
        </p:nvSpPr>
        <p:spPr>
          <a:xfrm>
            <a:off x="206025" y="808775"/>
            <a:ext cx="8320800" cy="477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resonant structure around the PC binary exhibits N/1 and N/2 resonances, although most of them are weak in the low eccentricity and low inclination regimes.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3/1 MMR is the most strong circumplanetary resonance even for low eccentricity and inclination of the moons.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The current orbital configuration of the system does not show dynamical preferences of stable motion within the N/1 resonances, despite the four small moons are currently located close to the 3/1, 4/1, 5/1 and 6/1 MMRs.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the case of accreting Charon mass and considering an evolving J2 with dissipation coefficient A &gt; 14, we find that the small moons can survive the rapid evolution of the Pluto-Charon system and the unlikely resonant transport of particles is no longer necessary.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3" name="Google Shape;613;p62"/>
          <p:cNvSpPr txBox="1"/>
          <p:nvPr>
            <p:ph idx="1" type="subTitle"/>
          </p:nvPr>
        </p:nvSpPr>
        <p:spPr>
          <a:xfrm>
            <a:off x="206025" y="256200"/>
            <a:ext cx="87390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Conclusions</a:t>
            </a:r>
            <a:endParaRPr baseline="-25000" sz="2000"/>
          </a:p>
          <a:p>
            <a:pPr indent="0" lvl="0" marL="0" rtl="0" algn="l">
              <a:spcBef>
                <a:spcPts val="0"/>
              </a:spcBef>
              <a:spcAft>
                <a:spcPts val="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idx="1" type="subTitle"/>
          </p:nvPr>
        </p:nvSpPr>
        <p:spPr>
          <a:xfrm>
            <a:off x="1858700" y="4550878"/>
            <a:ext cx="53613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t/>
            </a:r>
            <a:endParaRPr/>
          </a:p>
        </p:txBody>
      </p:sp>
      <p:pic>
        <p:nvPicPr>
          <p:cNvPr descr="Most inner moons in the solar system keep one face pointed toward their central planet; this animation shows that certainly isn’t the case with the small moons of Pluto, which behave like spinning tops. Pluto is shown at center with, in order, from smaller to wider orbit: Charon, Styx, Nix, Kerberos, Hydra.&#10;&#10;Credit: NASA/JHUAPL/SwRI/Mark Showalter" id="619" name="Google Shape;619;p63" title="Pluto's Spinning Moons">
            <a:hlinkClick r:id="rId3"/>
          </p:cNvPr>
          <p:cNvPicPr preferRelativeResize="0"/>
          <p:nvPr/>
        </p:nvPicPr>
        <p:blipFill>
          <a:blip r:embed="rId4">
            <a:alphaModFix/>
          </a:blip>
          <a:stretch>
            <a:fillRect/>
          </a:stretch>
        </p:blipFill>
        <p:spPr>
          <a:xfrm>
            <a:off x="733300" y="507400"/>
            <a:ext cx="7480375" cy="561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idx="1" type="subTitle"/>
          </p:nvPr>
        </p:nvSpPr>
        <p:spPr>
          <a:xfrm>
            <a:off x="1858700" y="4550878"/>
            <a:ext cx="53613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t/>
            </a:r>
            <a:endParaRPr/>
          </a:p>
        </p:txBody>
      </p:sp>
      <p:pic>
        <p:nvPicPr>
          <p:cNvPr id="625" name="Google Shape;625;p64"/>
          <p:cNvPicPr preferRelativeResize="0"/>
          <p:nvPr/>
        </p:nvPicPr>
        <p:blipFill>
          <a:blip r:embed="rId3">
            <a:alphaModFix/>
          </a:blip>
          <a:stretch>
            <a:fillRect/>
          </a:stretch>
        </p:blipFill>
        <p:spPr>
          <a:xfrm>
            <a:off x="1167575" y="648325"/>
            <a:ext cx="6773726" cy="58576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5"/>
          <p:cNvPicPr preferRelativeResize="0"/>
          <p:nvPr/>
        </p:nvPicPr>
        <p:blipFill>
          <a:blip r:embed="rId3">
            <a:alphaModFix/>
          </a:blip>
          <a:stretch>
            <a:fillRect/>
          </a:stretch>
        </p:blipFill>
        <p:spPr>
          <a:xfrm>
            <a:off x="227325" y="1524000"/>
            <a:ext cx="8689350" cy="4670050"/>
          </a:xfrm>
          <a:prstGeom prst="rect">
            <a:avLst/>
          </a:prstGeom>
          <a:noFill/>
          <a:ln>
            <a:noFill/>
          </a:ln>
        </p:spPr>
      </p:pic>
      <p:sp>
        <p:nvSpPr>
          <p:cNvPr id="631" name="Google Shape;631;p65"/>
          <p:cNvSpPr txBox="1"/>
          <p:nvPr>
            <p:ph type="title"/>
          </p:nvPr>
        </p:nvSpPr>
        <p:spPr>
          <a:xfrm>
            <a:off x="206400" y="221267"/>
            <a:ext cx="75057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 orbit spin</a:t>
            </a:r>
            <a:endParaRPr/>
          </a:p>
        </p:txBody>
      </p:sp>
      <p:pic>
        <p:nvPicPr>
          <p:cNvPr id="632" name="Google Shape;632;p65" title="Shutterstock.mp4">
            <a:hlinkClick r:id="rId4"/>
          </p:cNvPr>
          <p:cNvPicPr preferRelativeResize="0"/>
          <p:nvPr/>
        </p:nvPicPr>
        <p:blipFill>
          <a:blip r:embed="rId5">
            <a:alphaModFix/>
          </a:blip>
          <a:stretch>
            <a:fillRect/>
          </a:stretch>
        </p:blipFill>
        <p:spPr>
          <a:xfrm>
            <a:off x="1380650" y="1714500"/>
            <a:ext cx="5454976" cy="409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8"/>
          <p:cNvPicPr preferRelativeResize="0"/>
          <p:nvPr/>
        </p:nvPicPr>
        <p:blipFill>
          <a:blip r:embed="rId3">
            <a:alphaModFix/>
          </a:blip>
          <a:stretch>
            <a:fillRect/>
          </a:stretch>
        </p:blipFill>
        <p:spPr>
          <a:xfrm>
            <a:off x="206400" y="3198850"/>
            <a:ext cx="4066850" cy="3338200"/>
          </a:xfrm>
          <a:prstGeom prst="rect">
            <a:avLst/>
          </a:prstGeom>
          <a:noFill/>
          <a:ln>
            <a:noFill/>
          </a:ln>
        </p:spPr>
      </p:pic>
      <p:sp>
        <p:nvSpPr>
          <p:cNvPr id="171" name="Google Shape;171;p18"/>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172" name="Google Shape;172;p18"/>
          <p:cNvSpPr txBox="1"/>
          <p:nvPr/>
        </p:nvSpPr>
        <p:spPr>
          <a:xfrm>
            <a:off x="206400" y="816075"/>
            <a:ext cx="62682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Spherical shapes. </a:t>
            </a:r>
            <a:endParaRPr/>
          </a:p>
          <a:p>
            <a:pPr indent="0" lvl="0" marL="0" marR="0" rtl="0" algn="l">
              <a:lnSpc>
                <a:spcPct val="100000"/>
              </a:lnSpc>
              <a:spcBef>
                <a:spcPts val="0"/>
              </a:spcBef>
              <a:spcAft>
                <a:spcPts val="0"/>
              </a:spcAft>
              <a:buClr>
                <a:srgbClr val="000000"/>
              </a:buClr>
              <a:buSzPts val="1400"/>
              <a:buFont typeface="Arial"/>
              <a:buNone/>
            </a:pPr>
            <a:r>
              <a:rPr lang="en"/>
              <a:t>			Pluto		R</a:t>
            </a:r>
            <a:r>
              <a:rPr baseline="-25000" lang="en"/>
              <a:t>P</a:t>
            </a:r>
            <a:r>
              <a:rPr lang="en"/>
              <a:t> = 1188 km , m</a:t>
            </a:r>
            <a:r>
              <a:rPr baseline="-25000" lang="en"/>
              <a:t>P</a:t>
            </a:r>
            <a:r>
              <a:rPr lang="en"/>
              <a:t> = 1.303 × 10</a:t>
            </a:r>
            <a:r>
              <a:rPr baseline="30000" lang="en"/>
              <a:t>22</a:t>
            </a:r>
            <a:r>
              <a:rPr lang="en"/>
              <a:t> kg</a:t>
            </a:r>
            <a:endParaRPr/>
          </a:p>
          <a:p>
            <a:pPr indent="0" lvl="0" marL="0" marR="0" rtl="0" algn="l">
              <a:lnSpc>
                <a:spcPct val="100000"/>
              </a:lnSpc>
              <a:spcBef>
                <a:spcPts val="0"/>
              </a:spcBef>
              <a:spcAft>
                <a:spcPts val="0"/>
              </a:spcAft>
              <a:buClr>
                <a:srgbClr val="000000"/>
              </a:buClr>
              <a:buSzPts val="1400"/>
              <a:buFont typeface="Arial"/>
              <a:buNone/>
            </a:pPr>
            <a:r>
              <a:rPr lang="en"/>
              <a:t>			Charon	</a:t>
            </a:r>
            <a:r>
              <a:rPr lang="en"/>
              <a:t>R</a:t>
            </a:r>
            <a:r>
              <a:rPr baseline="-25000" lang="en"/>
              <a:t>P</a:t>
            </a:r>
            <a:r>
              <a:rPr lang="en"/>
              <a:t> =   606 km , m</a:t>
            </a:r>
            <a:r>
              <a:rPr baseline="-25000" lang="en"/>
              <a:t>P</a:t>
            </a:r>
            <a:r>
              <a:rPr lang="en"/>
              <a:t> = </a:t>
            </a:r>
            <a:r>
              <a:rPr lang="en"/>
              <a:t>1.59 × 10</a:t>
            </a:r>
            <a:r>
              <a:rPr baseline="30000" lang="en"/>
              <a:t>21</a:t>
            </a:r>
            <a:r>
              <a:rPr lang="en"/>
              <a:t> kg</a:t>
            </a:r>
            <a:endParaRPr/>
          </a:p>
          <a:p>
            <a:pPr indent="0" lvl="0" marL="0" marR="0" rtl="0" algn="l">
              <a:lnSpc>
                <a:spcPct val="100000"/>
              </a:lnSpc>
              <a:spcBef>
                <a:spcPts val="0"/>
              </a:spcBef>
              <a:spcAft>
                <a:spcPts val="0"/>
              </a:spcAft>
              <a:buClr>
                <a:srgbClr val="000000"/>
              </a:buClr>
              <a:buSzPts val="1400"/>
              <a:buFont typeface="Arial"/>
              <a:buNone/>
            </a:pPr>
            <a:r>
              <a:rPr lang="en"/>
              <a:t>					</a:t>
            </a:r>
            <a:r>
              <a:rPr lang="en"/>
              <a:t>q</a:t>
            </a:r>
            <a:r>
              <a:rPr lang="en"/>
              <a:t> = 0.1165  (mass ratio)</a:t>
            </a:r>
            <a:endParaRPr/>
          </a:p>
        </p:txBody>
      </p:sp>
      <p:pic>
        <p:nvPicPr>
          <p:cNvPr descr="Most inner moons in the solar system keep one face pointed toward their central planet; this animation shows that certainly isn’t the case with the small moons of Pluto, which behave like spinning tops. Pluto is shown at center with, in order, from smaller to wider orbit: Charon, Styx, Nix, Kerberos, Hydra.&#10;&#10;Credit: NASA/JHUAPL/SwRI/Mark Showalter" id="173" name="Google Shape;173;p18" title="Pluto's Spinning Moons">
            <a:hlinkClick r:id="rId4"/>
          </p:cNvPr>
          <p:cNvPicPr preferRelativeResize="0"/>
          <p:nvPr/>
        </p:nvPicPr>
        <p:blipFill>
          <a:blip r:embed="rId5">
            <a:alphaModFix/>
          </a:blip>
          <a:stretch>
            <a:fillRect/>
          </a:stretch>
        </p:blipFill>
        <p:spPr>
          <a:xfrm>
            <a:off x="4572012" y="3198850"/>
            <a:ext cx="4450938" cy="3338200"/>
          </a:xfrm>
          <a:prstGeom prst="rect">
            <a:avLst/>
          </a:prstGeom>
          <a:noFill/>
          <a:ln>
            <a:noFill/>
          </a:ln>
        </p:spPr>
      </p:pic>
      <p:sp>
        <p:nvSpPr>
          <p:cNvPr id="174" name="Google Shape;174;p18"/>
          <p:cNvSpPr txBox="1"/>
          <p:nvPr/>
        </p:nvSpPr>
        <p:spPr>
          <a:xfrm>
            <a:off x="4572000" y="1600200"/>
            <a:ext cx="4339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Showalter noted that the spin rates of these moons are similar to those of other objects in a vast reservoir of frozen bodies, known as the Kuiper Belt, which lies beyond the orbit of Neptune and which includes the Pluto system. Kuiper Belt objects are thought to have acquired their rapid rotation through collisions with other icy debris in the reservoir. </a:t>
            </a:r>
            <a:endParaRPr/>
          </a:p>
        </p:txBody>
      </p:sp>
      <p:sp>
        <p:nvSpPr>
          <p:cNvPr id="175" name="Google Shape;175;p18"/>
          <p:cNvSpPr txBox="1"/>
          <p:nvPr/>
        </p:nvSpPr>
        <p:spPr>
          <a:xfrm>
            <a:off x="652075" y="25685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A1A1A"/>
                </a:solidFill>
                <a:highlight>
                  <a:srgbClr val="FFFFFF"/>
                </a:highlight>
                <a:latin typeface="Georgia"/>
                <a:ea typeface="Georgia"/>
                <a:cs typeface="Georgia"/>
                <a:sym typeface="Georgia"/>
              </a:rPr>
              <a:t>“No one has ever seen a moon [like Hydra] that rotates 89 times during a single orbit.”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181" name="Google Shape;181;p19"/>
          <p:cNvSpPr txBox="1"/>
          <p:nvPr/>
        </p:nvSpPr>
        <p:spPr>
          <a:xfrm>
            <a:off x="206400" y="816075"/>
            <a:ext cx="86643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Pluto and Charon are on a close, tidally locked, and essentially circular orbit (e~10</a:t>
            </a:r>
            <a:r>
              <a:rPr baseline="30000" lang="en"/>
              <a:t>-5</a:t>
            </a:r>
            <a:r>
              <a:rPr lang="en"/>
              <a:t>) that is coplanar. The binary is in tidal equilibrium. In this dual synchronous state, the rotational day of both bodies is equal to their mutual orbital period, </a:t>
            </a:r>
            <a:r>
              <a:rPr lang="en">
                <a:solidFill>
                  <a:srgbClr val="FF0000"/>
                </a:solidFill>
              </a:rPr>
              <a:t>P = 6.3872 days</a:t>
            </a:r>
            <a:r>
              <a:rPr lang="en"/>
              <a: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lang="en" sz="1800"/>
              <a:t>Aditional moons</a:t>
            </a:r>
            <a:endParaRPr b="1" sz="1800"/>
          </a:p>
          <a:p>
            <a:pPr indent="0" lvl="0" marL="0" marR="0" rtl="0" algn="l">
              <a:lnSpc>
                <a:spcPct val="100000"/>
              </a:lnSpc>
              <a:spcBef>
                <a:spcPts val="0"/>
              </a:spcBef>
              <a:spcAft>
                <a:spcPts val="0"/>
              </a:spcAft>
              <a:buNone/>
            </a:pPr>
            <a:r>
              <a:rPr lang="en"/>
              <a:t>The outer moons have n</a:t>
            </a:r>
            <a:r>
              <a:rPr lang="en">
                <a:solidFill>
                  <a:srgbClr val="FF0000"/>
                </a:solidFill>
              </a:rPr>
              <a:t>early circular and co-planar orbits</a:t>
            </a:r>
            <a:r>
              <a:rPr lang="en"/>
              <a:t>, and they orbit Pluto in the same sense and plane as Charon, which seems to strongly suggest that they share a common origin with the binary (e.g., Stern et al., 2006).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Their surfaces are unusually bright and ice-rich compared with other similarly sized Kuiper belt objects (KBOs). If, seems probable,</a:t>
            </a:r>
            <a:r>
              <a:rPr lang="en">
                <a:solidFill>
                  <a:srgbClr val="FF0000"/>
                </a:solidFill>
              </a:rPr>
              <a:t> their interiors are similarly dominated water</a:t>
            </a:r>
            <a:r>
              <a:rPr lang="en"/>
              <a:t> ice, this is consistent with the small moons having</a:t>
            </a:r>
            <a:r>
              <a:rPr lang="en">
                <a:solidFill>
                  <a:srgbClr val="FF0000"/>
                </a:solidFill>
              </a:rPr>
              <a:t> originated from debris dispersed during a Charon-forming impact </a:t>
            </a:r>
            <a:r>
              <a:rPr lang="en"/>
              <a:t>(e.g., Canup, 2011).</a:t>
            </a:r>
            <a:endParaRPr/>
          </a:p>
          <a:p>
            <a:pPr indent="0" lvl="0" marL="0" marR="0" rtl="0" algn="l">
              <a:lnSpc>
                <a:spcPct val="100000"/>
              </a:lnSpc>
              <a:spcBef>
                <a:spcPts val="0"/>
              </a:spcBef>
              <a:spcAft>
                <a:spcPts val="0"/>
              </a:spcAft>
              <a:buNone/>
            </a:pPr>
            <a:r>
              <a:t/>
            </a:r>
            <a:endParaRPr>
              <a:solidFill>
                <a:srgbClr val="FF0000"/>
              </a:solidFill>
            </a:endParaRPr>
          </a:p>
          <a:p>
            <a:pPr indent="0" lvl="0" marL="0" marR="0" rtl="0" algn="l">
              <a:lnSpc>
                <a:spcPct val="100000"/>
              </a:lnSpc>
              <a:spcBef>
                <a:spcPts val="0"/>
              </a:spcBef>
              <a:spcAft>
                <a:spcPts val="0"/>
              </a:spcAft>
              <a:buNone/>
            </a:pPr>
            <a:r>
              <a:rPr lang="en">
                <a:solidFill>
                  <a:srgbClr val="FF0000"/>
                </a:solidFill>
              </a:rPr>
              <a:t>Crater counts </a:t>
            </a:r>
            <a:r>
              <a:rPr lang="en"/>
              <a:t>indicate that Pluto, Charon, Nix, and Hydra are probably all ancient bodies, with oldest </a:t>
            </a:r>
            <a:r>
              <a:rPr lang="en">
                <a:solidFill>
                  <a:srgbClr val="1D15BB"/>
                </a:solidFill>
              </a:rPr>
              <a:t>surface ages roughly estimated to ≥4 Gyr.</a:t>
            </a:r>
            <a:r>
              <a:rPr lang="en"/>
              <a:t> but still subject to uncertainties in the impactor population</a:t>
            </a:r>
            <a:endParaRPr/>
          </a:p>
          <a:p>
            <a:pPr indent="0" lvl="0" marL="0" marR="0" rtl="0" algn="l">
              <a:lnSpc>
                <a:spcPct val="100000"/>
              </a:lnSpc>
              <a:spcBef>
                <a:spcPts val="0"/>
              </a:spcBef>
              <a:spcAft>
                <a:spcPts val="0"/>
              </a:spcAft>
              <a:buNone/>
            </a:pPr>
            <a:r>
              <a:rPr lang="en"/>
              <a:t>(Robbins et al., 2017; Singer et al., 2019).</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187" name="Google Shape;187;p20"/>
          <p:cNvSpPr txBox="1"/>
          <p:nvPr/>
        </p:nvSpPr>
        <p:spPr>
          <a:xfrm>
            <a:off x="206400" y="816075"/>
            <a:ext cx="81807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188" name="Google Shape;188;p20"/>
          <p:cNvPicPr preferRelativeResize="0"/>
          <p:nvPr/>
        </p:nvPicPr>
        <p:blipFill>
          <a:blip r:embed="rId3">
            <a:alphaModFix/>
          </a:blip>
          <a:stretch>
            <a:fillRect/>
          </a:stretch>
        </p:blipFill>
        <p:spPr>
          <a:xfrm>
            <a:off x="141150" y="1262975"/>
            <a:ext cx="8767549" cy="541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206400" y="221272"/>
            <a:ext cx="7505700" cy="77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Pluto - Charon </a:t>
            </a:r>
            <a:endParaRPr/>
          </a:p>
        </p:txBody>
      </p:sp>
      <p:sp>
        <p:nvSpPr>
          <p:cNvPr id="194" name="Google Shape;194;p21"/>
          <p:cNvSpPr txBox="1"/>
          <p:nvPr/>
        </p:nvSpPr>
        <p:spPr>
          <a:xfrm>
            <a:off x="206400" y="816075"/>
            <a:ext cx="81807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Origin of the system?</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195" name="Google Shape;195;p21"/>
          <p:cNvPicPr preferRelativeResize="0"/>
          <p:nvPr/>
        </p:nvPicPr>
        <p:blipFill>
          <a:blip r:embed="rId3">
            <a:alphaModFix/>
          </a:blip>
          <a:stretch>
            <a:fillRect/>
          </a:stretch>
        </p:blipFill>
        <p:spPr>
          <a:xfrm>
            <a:off x="141150" y="1262975"/>
            <a:ext cx="8767549" cy="5410650"/>
          </a:xfrm>
          <a:prstGeom prst="rect">
            <a:avLst/>
          </a:prstGeom>
          <a:noFill/>
          <a:ln>
            <a:noFill/>
          </a:ln>
        </p:spPr>
      </p:pic>
      <p:sp>
        <p:nvSpPr>
          <p:cNvPr id="196" name="Google Shape;196;p21"/>
          <p:cNvSpPr txBox="1"/>
          <p:nvPr/>
        </p:nvSpPr>
        <p:spPr>
          <a:xfrm>
            <a:off x="6194675" y="427225"/>
            <a:ext cx="2760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a:t>
            </a:r>
            <a:r>
              <a:rPr lang="en" sz="1200"/>
              <a:t>o-accretion would produce moons with compositions similar to those</a:t>
            </a:r>
            <a:endParaRPr sz="1200"/>
          </a:p>
          <a:p>
            <a:pPr indent="0" lvl="0" marL="0" rtl="0" algn="l">
              <a:spcBef>
                <a:spcPts val="0"/>
              </a:spcBef>
              <a:spcAft>
                <a:spcPts val="0"/>
              </a:spcAft>
              <a:buNone/>
            </a:pPr>
            <a:r>
              <a:rPr lang="en" sz="1200"/>
              <a:t>of Pluto and Charon, and this appears inconsistent with their currently inferred ice-rich compositions</a:t>
            </a:r>
            <a:endParaRPr sz="1200"/>
          </a:p>
        </p:txBody>
      </p:sp>
      <p:cxnSp>
        <p:nvCxnSpPr>
          <p:cNvPr id="197" name="Google Shape;197;p21"/>
          <p:cNvCxnSpPr/>
          <p:nvPr/>
        </p:nvCxnSpPr>
        <p:spPr>
          <a:xfrm>
            <a:off x="4610900" y="1262975"/>
            <a:ext cx="2760600" cy="2054400"/>
          </a:xfrm>
          <a:prstGeom prst="straightConnector1">
            <a:avLst/>
          </a:prstGeom>
          <a:noFill/>
          <a:ln cap="flat" cmpd="sng" w="9525">
            <a:solidFill>
              <a:srgbClr val="FF0000"/>
            </a:solidFill>
            <a:prstDash val="solid"/>
            <a:round/>
            <a:headEnd len="med" w="med" type="none"/>
            <a:tailEnd len="med" w="med" type="none"/>
          </a:ln>
        </p:spPr>
      </p:cxnSp>
      <p:cxnSp>
        <p:nvCxnSpPr>
          <p:cNvPr id="198" name="Google Shape;198;p21"/>
          <p:cNvCxnSpPr/>
          <p:nvPr/>
        </p:nvCxnSpPr>
        <p:spPr>
          <a:xfrm flipH="1" rot="10800000">
            <a:off x="4572000" y="1814950"/>
            <a:ext cx="2079900" cy="1495200"/>
          </a:xfrm>
          <a:prstGeom prst="straightConnector1">
            <a:avLst/>
          </a:prstGeom>
          <a:noFill/>
          <a:ln cap="flat" cmpd="sng" w="9525">
            <a:solidFill>
              <a:srgbClr val="FF0000"/>
            </a:solidFill>
            <a:prstDash val="solid"/>
            <a:round/>
            <a:headEnd len="med" w="med" type="none"/>
            <a:tailEnd len="med" w="med" type="none"/>
          </a:ln>
        </p:spPr>
      </p:cxnSp>
      <p:cxnSp>
        <p:nvCxnSpPr>
          <p:cNvPr id="199" name="Google Shape;199;p21"/>
          <p:cNvCxnSpPr/>
          <p:nvPr/>
        </p:nvCxnSpPr>
        <p:spPr>
          <a:xfrm>
            <a:off x="4763300" y="3548975"/>
            <a:ext cx="2760600" cy="2054400"/>
          </a:xfrm>
          <a:prstGeom prst="straightConnector1">
            <a:avLst/>
          </a:prstGeom>
          <a:noFill/>
          <a:ln cap="flat" cmpd="sng" w="9525">
            <a:solidFill>
              <a:srgbClr val="FF0000"/>
            </a:solidFill>
            <a:prstDash val="solid"/>
            <a:round/>
            <a:headEnd len="med" w="med" type="none"/>
            <a:tailEnd len="med" w="med" type="none"/>
          </a:ln>
        </p:spPr>
      </p:cxnSp>
      <p:cxnSp>
        <p:nvCxnSpPr>
          <p:cNvPr id="200" name="Google Shape;200;p21"/>
          <p:cNvCxnSpPr/>
          <p:nvPr/>
        </p:nvCxnSpPr>
        <p:spPr>
          <a:xfrm flipH="1" rot="10800000">
            <a:off x="4724400" y="4100950"/>
            <a:ext cx="2079900" cy="1495200"/>
          </a:xfrm>
          <a:prstGeom prst="straightConnector1">
            <a:avLst/>
          </a:prstGeom>
          <a:noFill/>
          <a:ln cap="flat" cmpd="sng" w="9525">
            <a:solidFill>
              <a:srgbClr val="FF0000"/>
            </a:solidFill>
            <a:prstDash val="solid"/>
            <a:round/>
            <a:headEnd len="med" w="med" type="none"/>
            <a:tailEnd len="med" w="med" type="none"/>
          </a:ln>
        </p:spPr>
      </p:cxnSp>
      <p:sp>
        <p:nvSpPr>
          <p:cNvPr id="201" name="Google Shape;201;p21"/>
          <p:cNvSpPr txBox="1"/>
          <p:nvPr/>
        </p:nvSpPr>
        <p:spPr>
          <a:xfrm>
            <a:off x="206400" y="3128850"/>
            <a:ext cx="406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Fission of a fast-spinning Pluto could explain a result-</a:t>
            </a:r>
            <a:endParaRPr sz="1200"/>
          </a:p>
          <a:p>
            <a:pPr indent="0" lvl="0" marL="0" rtl="0" algn="l">
              <a:spcBef>
                <a:spcPts val="0"/>
              </a:spcBef>
              <a:spcAft>
                <a:spcPts val="0"/>
              </a:spcAft>
              <a:buNone/>
            </a:pPr>
            <a:r>
              <a:rPr lang="en" sz="1200"/>
              <a:t>ing high-angular-momentum binary. However is more easily explained with </a:t>
            </a:r>
            <a:r>
              <a:rPr lang="en" sz="1200"/>
              <a:t>giant</a:t>
            </a:r>
            <a:r>
              <a:rPr lang="en" sz="1200"/>
              <a:t> impact</a:t>
            </a:r>
            <a:endParaRPr sz="1200"/>
          </a:p>
        </p:txBody>
      </p:sp>
      <p:cxnSp>
        <p:nvCxnSpPr>
          <p:cNvPr id="202" name="Google Shape;202;p21"/>
          <p:cNvCxnSpPr/>
          <p:nvPr/>
        </p:nvCxnSpPr>
        <p:spPr>
          <a:xfrm>
            <a:off x="1639100" y="3701375"/>
            <a:ext cx="2760600" cy="2054400"/>
          </a:xfrm>
          <a:prstGeom prst="straightConnector1">
            <a:avLst/>
          </a:prstGeom>
          <a:noFill/>
          <a:ln cap="flat" cmpd="sng" w="9525">
            <a:solidFill>
              <a:srgbClr val="FF0000"/>
            </a:solidFill>
            <a:prstDash val="solid"/>
            <a:round/>
            <a:headEnd len="med" w="med" type="none"/>
            <a:tailEnd len="med" w="med" type="none"/>
          </a:ln>
        </p:spPr>
      </p:cxnSp>
      <p:cxnSp>
        <p:nvCxnSpPr>
          <p:cNvPr id="203" name="Google Shape;203;p21"/>
          <p:cNvCxnSpPr/>
          <p:nvPr/>
        </p:nvCxnSpPr>
        <p:spPr>
          <a:xfrm flipH="1" rot="10800000">
            <a:off x="1600200" y="4253350"/>
            <a:ext cx="2079900" cy="1495200"/>
          </a:xfrm>
          <a:prstGeom prst="straightConnector1">
            <a:avLst/>
          </a:prstGeom>
          <a:noFill/>
          <a:ln cap="flat" cmpd="sng" w="9525">
            <a:solidFill>
              <a:srgbClr val="FF0000"/>
            </a:solidFill>
            <a:prstDash val="solid"/>
            <a:round/>
            <a:headEnd len="med" w="med" type="none"/>
            <a:tailEnd len="med" w="med" type="none"/>
          </a:ln>
        </p:spPr>
      </p:cxnSp>
      <p:sp>
        <p:nvSpPr>
          <p:cNvPr id="204" name="Google Shape;204;p21"/>
          <p:cNvSpPr txBox="1"/>
          <p:nvPr/>
        </p:nvSpPr>
        <p:spPr>
          <a:xfrm>
            <a:off x="6828800" y="4052825"/>
            <a:ext cx="207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Capture of much larger Charon appears to require an improbably dense disk (Stern et al., 2018)</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